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5" r:id="rId2"/>
    <p:sldId id="301" r:id="rId3"/>
    <p:sldId id="266" r:id="rId4"/>
    <p:sldId id="289" r:id="rId5"/>
    <p:sldId id="280" r:id="rId6"/>
    <p:sldId id="298" r:id="rId7"/>
    <p:sldId id="267" r:id="rId8"/>
    <p:sldId id="291" r:id="rId9"/>
    <p:sldId id="281" r:id="rId10"/>
    <p:sldId id="292" r:id="rId11"/>
    <p:sldId id="268" r:id="rId12"/>
    <p:sldId id="299" r:id="rId13"/>
    <p:sldId id="288" r:id="rId14"/>
    <p:sldId id="293" r:id="rId15"/>
    <p:sldId id="269" r:id="rId16"/>
    <p:sldId id="300" r:id="rId17"/>
    <p:sldId id="282" r:id="rId18"/>
    <p:sldId id="294" r:id="rId19"/>
    <p:sldId id="270" r:id="rId20"/>
    <p:sldId id="295" r:id="rId21"/>
    <p:sldId id="284" r:id="rId22"/>
    <p:sldId id="296" r:id="rId23"/>
    <p:sldId id="302" r:id="rId24"/>
    <p:sldId id="259" r:id="rId25"/>
    <p:sldId id="297" r:id="rId26"/>
    <p:sldId id="277" r:id="rId27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73" autoAdjust="0"/>
  </p:normalViewPr>
  <p:slideViewPr>
    <p:cSldViewPr>
      <p:cViewPr>
        <p:scale>
          <a:sx n="101" d="100"/>
          <a:sy n="101" d="100"/>
        </p:scale>
        <p:origin x="-1278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5B80D9-FC13-456A-A709-8B2F2415DC5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963A804-EA04-44AC-BB65-FCC7F6C8A043}">
      <dgm:prSet phldrT="[Teks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l-PL" sz="1400" b="1" dirty="0" smtClean="0">
              <a:latin typeface="Calibri" pitchFamily="34" charset="0"/>
            </a:rPr>
            <a:t>Oś 1</a:t>
          </a:r>
        </a:p>
        <a:p>
          <a:r>
            <a:rPr lang="pl-PL" sz="1400" b="1" dirty="0" smtClean="0">
              <a:latin typeface="Calibri" pitchFamily="34" charset="0"/>
            </a:rPr>
            <a:t>Przedsiębiorstwa i innowacje</a:t>
          </a:r>
          <a:endParaRPr lang="pl-PL" sz="1400" b="1" dirty="0">
            <a:latin typeface="Calibri" pitchFamily="34" charset="0"/>
          </a:endParaRPr>
        </a:p>
      </dgm:t>
    </dgm:pt>
    <dgm:pt modelId="{7B141AD2-7C52-4B91-8FDE-525A08476FC0}" type="parTrans" cxnId="{6DC476D6-1E1B-45B2-A92A-4398DB65C690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2DC983F9-FD49-4562-BC3E-13DAE7161F0B}" type="sibTrans" cxnId="{6DC476D6-1E1B-45B2-A92A-4398DB65C690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9E5700B2-CE5C-4322-A462-55ED8F8A2DC7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Wzmacnianie potencjału B+R i wdrożeniowego uczelni i jednostek naukowych </a:t>
          </a:r>
          <a:br>
            <a:rPr lang="pl-PL" sz="1200" dirty="0" smtClean="0">
              <a:latin typeface="Calibri" pitchFamily="34" charset="0"/>
            </a:rPr>
          </a:br>
          <a:r>
            <a:rPr lang="pl-PL" sz="1200" dirty="0" smtClean="0">
              <a:latin typeface="Calibri" pitchFamily="34" charset="0"/>
            </a:rPr>
            <a:t>(PI 1.a) - </a:t>
          </a:r>
          <a:r>
            <a:rPr lang="pl-PL" sz="1200" b="0" i="0" u="none" dirty="0" smtClean="0">
              <a:latin typeface="Calibri" pitchFamily="34" charset="0"/>
            </a:rPr>
            <a:t>32 </a:t>
          </a:r>
          <a:r>
            <a:rPr lang="pl-PL" sz="1200" b="0" i="0" u="none" dirty="0" smtClean="0">
              <a:latin typeface="Calibri" pitchFamily="34" charset="0"/>
            </a:rPr>
            <a:t>800 000 </a:t>
          </a:r>
          <a:r>
            <a:rPr lang="pl-PL" sz="1200" b="0" i="0" u="none" dirty="0" smtClean="0">
              <a:latin typeface="Calibri" pitchFamily="34" charset="0"/>
            </a:rPr>
            <a:t>euro</a:t>
          </a:r>
          <a:endParaRPr lang="pl-PL" sz="1200" dirty="0">
            <a:latin typeface="Calibri" pitchFamily="34" charset="0"/>
          </a:endParaRPr>
        </a:p>
      </dgm:t>
    </dgm:pt>
    <dgm:pt modelId="{30DB60BC-5373-475A-B1F0-F02EBD483084}" type="parTrans" cxnId="{301F6BF3-A2C9-4A12-859B-7D8E85C2AE88}">
      <dgm:prSet custT="1"/>
      <dgm:spPr/>
      <dgm:t>
        <a:bodyPr/>
        <a:lstStyle/>
        <a:p>
          <a:endParaRPr lang="pl-PL" sz="600" dirty="0">
            <a:latin typeface="Calibri" pitchFamily="34" charset="0"/>
          </a:endParaRPr>
        </a:p>
      </dgm:t>
    </dgm:pt>
    <dgm:pt modelId="{6DCA8472-45EE-4BDB-85CC-375AB36FAB43}" type="sibTrans" cxnId="{301F6BF3-A2C9-4A12-859B-7D8E85C2AE88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0BEC1A0A-70CA-4401-B028-4D0449FECD79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Innowacyjne przedsiębiorstwa (PI 1.b) -</a:t>
          </a:r>
          <a:r>
            <a:rPr lang="pl-PL" sz="1200" b="0" i="0" u="none" dirty="0" smtClean="0">
              <a:latin typeface="Calibri" pitchFamily="34" charset="0"/>
            </a:rPr>
            <a:t>130 703 </a:t>
          </a:r>
          <a:r>
            <a:rPr lang="pl-PL" sz="1200" b="0" i="0" u="none" dirty="0" smtClean="0">
              <a:latin typeface="Calibri" pitchFamily="34" charset="0"/>
            </a:rPr>
            <a:t>787 </a:t>
          </a:r>
          <a:r>
            <a:rPr lang="pl-PL" sz="1200" b="0" i="0" u="none" dirty="0" smtClean="0">
              <a:latin typeface="Calibri" pitchFamily="34" charset="0"/>
            </a:rPr>
            <a:t>euro    </a:t>
          </a:r>
          <a:r>
            <a:rPr lang="pl-PL" sz="1200" dirty="0" smtClean="0">
              <a:latin typeface="Calibri" pitchFamily="34" charset="0"/>
            </a:rPr>
            <a:t> </a:t>
          </a:r>
          <a:endParaRPr lang="pl-PL" sz="1200" dirty="0">
            <a:latin typeface="Calibri" pitchFamily="34" charset="0"/>
          </a:endParaRPr>
        </a:p>
      </dgm:t>
    </dgm:pt>
    <dgm:pt modelId="{6B278C9A-72AF-4556-B1AB-7FE4E5F9A951}" type="parTrans" cxnId="{4DB6F255-629E-4251-AC8F-4306C1B2C8B3}">
      <dgm:prSet custT="1"/>
      <dgm:spPr/>
      <dgm:t>
        <a:bodyPr/>
        <a:lstStyle/>
        <a:p>
          <a:endParaRPr lang="pl-PL" sz="400">
            <a:latin typeface="Calibri" pitchFamily="34" charset="0"/>
          </a:endParaRPr>
        </a:p>
      </dgm:t>
    </dgm:pt>
    <dgm:pt modelId="{B7B1F50E-9D4F-4E0C-B5BA-E70AD3187A4B}" type="sibTrans" cxnId="{4DB6F255-629E-4251-AC8F-4306C1B2C8B3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4934E191-4E48-42BE-ADBD-586621D0272D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Rozwój przedsiębiorczości (PI 3.a) - </a:t>
          </a:r>
          <a:r>
            <a:rPr lang="pl-PL" sz="1200" b="0" i="0" u="none" dirty="0" smtClean="0">
              <a:latin typeface="Calibri" pitchFamily="34" charset="0"/>
            </a:rPr>
            <a:t>62 650 </a:t>
          </a:r>
          <a:r>
            <a:rPr lang="pl-PL" sz="1200" b="0" i="0" u="none" dirty="0" smtClean="0">
              <a:latin typeface="Calibri" pitchFamily="34" charset="0"/>
            </a:rPr>
            <a:t>419 </a:t>
          </a:r>
          <a:r>
            <a:rPr lang="pl-PL" sz="1200" b="0" i="0" u="none" dirty="0" smtClean="0">
              <a:latin typeface="Calibri" pitchFamily="34" charset="0"/>
            </a:rPr>
            <a:t>euro</a:t>
          </a:r>
          <a:endParaRPr lang="pl-PL" sz="1200" dirty="0">
            <a:latin typeface="Calibri" pitchFamily="34" charset="0"/>
          </a:endParaRPr>
        </a:p>
      </dgm:t>
    </dgm:pt>
    <dgm:pt modelId="{5E338092-D916-4655-9AFC-71299DA6537C}" type="parTrans" cxnId="{74624F16-9E44-4C7B-B487-B60A391159FA}">
      <dgm:prSet custT="1"/>
      <dgm:spPr/>
      <dgm:t>
        <a:bodyPr/>
        <a:lstStyle/>
        <a:p>
          <a:endParaRPr lang="pl-PL" sz="400">
            <a:latin typeface="Calibri" pitchFamily="34" charset="0"/>
          </a:endParaRPr>
        </a:p>
      </dgm:t>
    </dgm:pt>
    <dgm:pt modelId="{C7066313-A9A1-46CE-AED4-ED8ED41EF824}" type="sibTrans" cxnId="{74624F16-9E44-4C7B-B487-B60A391159FA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7D9F6C38-1E9E-424D-9946-90020B94B63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Internacjonalizacja przedsiębiorstw (PI 3.b) - </a:t>
          </a:r>
          <a:r>
            <a:rPr lang="pl-PL" sz="1200" b="0" i="0" u="none" dirty="0" smtClean="0">
              <a:latin typeface="Calibri" pitchFamily="34" charset="0"/>
            </a:rPr>
            <a:t>19 156 </a:t>
          </a:r>
          <a:r>
            <a:rPr lang="pl-PL" sz="1200" b="0" i="0" u="none" dirty="0" smtClean="0">
              <a:latin typeface="Calibri" pitchFamily="34" charset="0"/>
            </a:rPr>
            <a:t>670 </a:t>
          </a:r>
          <a:r>
            <a:rPr lang="pl-PL" sz="1200" b="0" i="0" u="none" dirty="0" smtClean="0">
              <a:latin typeface="Calibri" pitchFamily="34" charset="0"/>
            </a:rPr>
            <a:t>euro</a:t>
          </a:r>
          <a:endParaRPr lang="pl-PL" sz="1200" dirty="0">
            <a:latin typeface="Calibri" pitchFamily="34" charset="0"/>
          </a:endParaRPr>
        </a:p>
      </dgm:t>
    </dgm:pt>
    <dgm:pt modelId="{071D5FAB-0BB7-48FB-8487-16D0F4149E44}" type="parTrans" cxnId="{D2AAE80C-301F-402F-BA65-CAC694C71465}">
      <dgm:prSet custT="1"/>
      <dgm:spPr/>
      <dgm:t>
        <a:bodyPr/>
        <a:lstStyle/>
        <a:p>
          <a:endParaRPr lang="pl-PL" sz="500">
            <a:latin typeface="Calibri" pitchFamily="34" charset="0"/>
          </a:endParaRPr>
        </a:p>
      </dgm:t>
    </dgm:pt>
    <dgm:pt modelId="{892A8303-9C88-4783-BCA4-BEFDAE4AE8A8}" type="sibTrans" cxnId="{D2AAE80C-301F-402F-BA65-CAC694C71465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0723D9D1-043B-4E87-A1E4-7437AC9CAF6F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Rozwój produktów i usług w MŚP (PI 3.c) - </a:t>
          </a:r>
          <a:r>
            <a:rPr lang="pl-PL" sz="1200" b="0" i="0" u="none" dirty="0" smtClean="0">
              <a:latin typeface="Calibri" pitchFamily="34" charset="0"/>
            </a:rPr>
            <a:t>170 235 </a:t>
          </a:r>
          <a:r>
            <a:rPr lang="pl-PL" sz="1200" b="0" i="0" u="none" dirty="0" smtClean="0">
              <a:latin typeface="Calibri" pitchFamily="34" charset="0"/>
            </a:rPr>
            <a:t>842 </a:t>
          </a:r>
          <a:r>
            <a:rPr lang="pl-PL" sz="1200" b="0" i="0" u="none" dirty="0" smtClean="0">
              <a:latin typeface="Calibri" pitchFamily="34" charset="0"/>
            </a:rPr>
            <a:t>euro</a:t>
          </a:r>
          <a:endParaRPr lang="pl-PL" sz="1200" dirty="0">
            <a:latin typeface="Calibri" pitchFamily="34" charset="0"/>
          </a:endParaRPr>
        </a:p>
      </dgm:t>
    </dgm:pt>
    <dgm:pt modelId="{A3CD25C7-8114-4096-9AB4-4648CF12F9C2}" type="parTrans" cxnId="{2BE19A7E-44C2-4E55-B93A-339EEC1EEEAC}">
      <dgm:prSet custT="1"/>
      <dgm:spPr/>
      <dgm:t>
        <a:bodyPr/>
        <a:lstStyle/>
        <a:p>
          <a:endParaRPr lang="pl-PL" sz="700">
            <a:latin typeface="Calibri" pitchFamily="34" charset="0"/>
          </a:endParaRPr>
        </a:p>
      </dgm:t>
    </dgm:pt>
    <dgm:pt modelId="{C9365CCE-EE12-4822-B82B-40E053C3D6FF}" type="sibTrans" cxnId="{2BE19A7E-44C2-4E55-B93A-339EEC1EEEAC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36778E4B-CC8F-4DC5-A886-827C34AB6D8E}" type="pres">
      <dgm:prSet presAssocID="{BA5B80D9-FC13-456A-A709-8B2F2415DC5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AD1D863-59F2-481F-A578-D0567F675D61}" type="pres">
      <dgm:prSet presAssocID="{A963A804-EA04-44AC-BB65-FCC7F6C8A043}" presName="root1" presStyleCnt="0"/>
      <dgm:spPr/>
      <dgm:t>
        <a:bodyPr/>
        <a:lstStyle/>
        <a:p>
          <a:endParaRPr lang="pl-PL"/>
        </a:p>
      </dgm:t>
    </dgm:pt>
    <dgm:pt modelId="{754D2DFD-F1C6-4EC2-A2C1-C4045AEA141E}" type="pres">
      <dgm:prSet presAssocID="{A963A804-EA04-44AC-BB65-FCC7F6C8A043}" presName="LevelOneTextNode" presStyleLbl="node0" presStyleIdx="0" presStyleCnt="1" custLinFactNeighborX="-4254" custLinFactNeighborY="-2643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C1B1C4C-5032-452B-954E-556DCCB6E1E4}" type="pres">
      <dgm:prSet presAssocID="{A963A804-EA04-44AC-BB65-FCC7F6C8A043}" presName="level2hierChild" presStyleCnt="0"/>
      <dgm:spPr/>
      <dgm:t>
        <a:bodyPr/>
        <a:lstStyle/>
        <a:p>
          <a:endParaRPr lang="pl-PL"/>
        </a:p>
      </dgm:t>
    </dgm:pt>
    <dgm:pt modelId="{F6EE6C72-8858-490F-810A-EEFF3DAB7E4A}" type="pres">
      <dgm:prSet presAssocID="{30DB60BC-5373-475A-B1F0-F02EBD483084}" presName="conn2-1" presStyleLbl="parChTrans1D2" presStyleIdx="0" presStyleCnt="5"/>
      <dgm:spPr/>
      <dgm:t>
        <a:bodyPr/>
        <a:lstStyle/>
        <a:p>
          <a:endParaRPr lang="pl-PL"/>
        </a:p>
      </dgm:t>
    </dgm:pt>
    <dgm:pt modelId="{22AECD01-E7D2-4371-BE31-3A86AC42E55D}" type="pres">
      <dgm:prSet presAssocID="{30DB60BC-5373-475A-B1F0-F02EBD483084}" presName="connTx" presStyleLbl="parChTrans1D2" presStyleIdx="0" presStyleCnt="5"/>
      <dgm:spPr/>
      <dgm:t>
        <a:bodyPr/>
        <a:lstStyle/>
        <a:p>
          <a:endParaRPr lang="pl-PL"/>
        </a:p>
      </dgm:t>
    </dgm:pt>
    <dgm:pt modelId="{B9DE2457-9B1D-4612-AAB6-F514C3F785F3}" type="pres">
      <dgm:prSet presAssocID="{9E5700B2-CE5C-4322-A462-55ED8F8A2DC7}" presName="root2" presStyleCnt="0"/>
      <dgm:spPr/>
      <dgm:t>
        <a:bodyPr/>
        <a:lstStyle/>
        <a:p>
          <a:endParaRPr lang="pl-PL"/>
        </a:p>
      </dgm:t>
    </dgm:pt>
    <dgm:pt modelId="{09DD7597-F989-4463-99C0-7EFDA595F79D}" type="pres">
      <dgm:prSet presAssocID="{9E5700B2-CE5C-4322-A462-55ED8F8A2DC7}" presName="LevelTwoTextNode" presStyleLbl="node2" presStyleIdx="0" presStyleCnt="5" custScaleX="223983" custScaleY="59106" custLinFactNeighborX="517" custLinFactNeighborY="387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B9E8019-2EAD-48E4-983E-0AC43DDE884C}" type="pres">
      <dgm:prSet presAssocID="{9E5700B2-CE5C-4322-A462-55ED8F8A2DC7}" presName="level3hierChild" presStyleCnt="0"/>
      <dgm:spPr/>
      <dgm:t>
        <a:bodyPr/>
        <a:lstStyle/>
        <a:p>
          <a:endParaRPr lang="pl-PL"/>
        </a:p>
      </dgm:t>
    </dgm:pt>
    <dgm:pt modelId="{5FE2471B-45ED-4531-B6DB-3A04644C0349}" type="pres">
      <dgm:prSet presAssocID="{6B278C9A-72AF-4556-B1AB-7FE4E5F9A951}" presName="conn2-1" presStyleLbl="parChTrans1D2" presStyleIdx="1" presStyleCnt="5"/>
      <dgm:spPr/>
      <dgm:t>
        <a:bodyPr/>
        <a:lstStyle/>
        <a:p>
          <a:endParaRPr lang="pl-PL"/>
        </a:p>
      </dgm:t>
    </dgm:pt>
    <dgm:pt modelId="{A609D0A0-7A01-49F0-850B-57BC40CF1858}" type="pres">
      <dgm:prSet presAssocID="{6B278C9A-72AF-4556-B1AB-7FE4E5F9A951}" presName="connTx" presStyleLbl="parChTrans1D2" presStyleIdx="1" presStyleCnt="5"/>
      <dgm:spPr/>
      <dgm:t>
        <a:bodyPr/>
        <a:lstStyle/>
        <a:p>
          <a:endParaRPr lang="pl-PL"/>
        </a:p>
      </dgm:t>
    </dgm:pt>
    <dgm:pt modelId="{87C71272-4C51-4616-871F-6A5BD7C19F18}" type="pres">
      <dgm:prSet presAssocID="{0BEC1A0A-70CA-4401-B028-4D0449FECD79}" presName="root2" presStyleCnt="0"/>
      <dgm:spPr/>
      <dgm:t>
        <a:bodyPr/>
        <a:lstStyle/>
        <a:p>
          <a:endParaRPr lang="pl-PL"/>
        </a:p>
      </dgm:t>
    </dgm:pt>
    <dgm:pt modelId="{60DAEB24-E927-43D5-A35D-FCF6764637E6}" type="pres">
      <dgm:prSet presAssocID="{0BEC1A0A-70CA-4401-B028-4D0449FECD79}" presName="LevelTwoTextNode" presStyleLbl="node2" presStyleIdx="1" presStyleCnt="5" custScaleX="219672" custScaleY="45358" custLinFactNeighborX="1864" custLinFactNeighborY="14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51095D0-9FD5-4C35-9537-7E01FF1B910B}" type="pres">
      <dgm:prSet presAssocID="{0BEC1A0A-70CA-4401-B028-4D0449FECD79}" presName="level3hierChild" presStyleCnt="0"/>
      <dgm:spPr/>
      <dgm:t>
        <a:bodyPr/>
        <a:lstStyle/>
        <a:p>
          <a:endParaRPr lang="pl-PL"/>
        </a:p>
      </dgm:t>
    </dgm:pt>
    <dgm:pt modelId="{31AA540E-AC40-4F40-86F4-4D3286573D09}" type="pres">
      <dgm:prSet presAssocID="{5E338092-D916-4655-9AFC-71299DA6537C}" presName="conn2-1" presStyleLbl="parChTrans1D2" presStyleIdx="2" presStyleCnt="5"/>
      <dgm:spPr/>
      <dgm:t>
        <a:bodyPr/>
        <a:lstStyle/>
        <a:p>
          <a:endParaRPr lang="pl-PL"/>
        </a:p>
      </dgm:t>
    </dgm:pt>
    <dgm:pt modelId="{E683E3CC-4CB2-4122-AE83-C2855E3F74D6}" type="pres">
      <dgm:prSet presAssocID="{5E338092-D916-4655-9AFC-71299DA6537C}" presName="connTx" presStyleLbl="parChTrans1D2" presStyleIdx="2" presStyleCnt="5"/>
      <dgm:spPr/>
      <dgm:t>
        <a:bodyPr/>
        <a:lstStyle/>
        <a:p>
          <a:endParaRPr lang="pl-PL"/>
        </a:p>
      </dgm:t>
    </dgm:pt>
    <dgm:pt modelId="{F5791F98-1664-4FC3-BFD8-0B577D529647}" type="pres">
      <dgm:prSet presAssocID="{4934E191-4E48-42BE-ADBD-586621D0272D}" presName="root2" presStyleCnt="0"/>
      <dgm:spPr/>
      <dgm:t>
        <a:bodyPr/>
        <a:lstStyle/>
        <a:p>
          <a:endParaRPr lang="pl-PL"/>
        </a:p>
      </dgm:t>
    </dgm:pt>
    <dgm:pt modelId="{BFB6A9BC-1BCD-4FE4-B90F-DDDC7B87C90E}" type="pres">
      <dgm:prSet presAssocID="{4934E191-4E48-42BE-ADBD-586621D0272D}" presName="LevelTwoTextNode" presStyleLbl="node2" presStyleIdx="2" presStyleCnt="5" custScaleX="223416" custScaleY="50195" custLinFactNeighborX="-1223" custLinFactNeighborY="152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C15D1EBA-4823-4AEA-997B-99EE0CB43C6A}" type="pres">
      <dgm:prSet presAssocID="{4934E191-4E48-42BE-ADBD-586621D0272D}" presName="level3hierChild" presStyleCnt="0"/>
      <dgm:spPr/>
      <dgm:t>
        <a:bodyPr/>
        <a:lstStyle/>
        <a:p>
          <a:endParaRPr lang="pl-PL"/>
        </a:p>
      </dgm:t>
    </dgm:pt>
    <dgm:pt modelId="{CF4A6D1B-E90A-40B7-8E44-713D3F409C4B}" type="pres">
      <dgm:prSet presAssocID="{071D5FAB-0BB7-48FB-8487-16D0F4149E44}" presName="conn2-1" presStyleLbl="parChTrans1D2" presStyleIdx="3" presStyleCnt="5"/>
      <dgm:spPr/>
      <dgm:t>
        <a:bodyPr/>
        <a:lstStyle/>
        <a:p>
          <a:endParaRPr lang="pl-PL"/>
        </a:p>
      </dgm:t>
    </dgm:pt>
    <dgm:pt modelId="{02DD1BBC-CC3F-4DBE-98A7-7DF1822BFAC5}" type="pres">
      <dgm:prSet presAssocID="{071D5FAB-0BB7-48FB-8487-16D0F4149E44}" presName="connTx" presStyleLbl="parChTrans1D2" presStyleIdx="3" presStyleCnt="5"/>
      <dgm:spPr/>
      <dgm:t>
        <a:bodyPr/>
        <a:lstStyle/>
        <a:p>
          <a:endParaRPr lang="pl-PL"/>
        </a:p>
      </dgm:t>
    </dgm:pt>
    <dgm:pt modelId="{82A00D57-0471-4F11-A78D-D9D24FF29C71}" type="pres">
      <dgm:prSet presAssocID="{7D9F6C38-1E9E-424D-9946-90020B94B635}" presName="root2" presStyleCnt="0"/>
      <dgm:spPr/>
      <dgm:t>
        <a:bodyPr/>
        <a:lstStyle/>
        <a:p>
          <a:endParaRPr lang="pl-PL"/>
        </a:p>
      </dgm:t>
    </dgm:pt>
    <dgm:pt modelId="{F65BE2F9-793A-47FA-8556-C1D9715F1186}" type="pres">
      <dgm:prSet presAssocID="{7D9F6C38-1E9E-424D-9946-90020B94B635}" presName="LevelTwoTextNode" presStyleLbl="node2" presStyleIdx="3" presStyleCnt="5" custScaleX="220734" custScaleY="50845" custLinFactNeighborX="1864" custLinFactNeighborY="-1939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EFE55BB-D702-4A4C-9148-20F37F29DD8B}" type="pres">
      <dgm:prSet presAssocID="{7D9F6C38-1E9E-424D-9946-90020B94B635}" presName="level3hierChild" presStyleCnt="0"/>
      <dgm:spPr/>
      <dgm:t>
        <a:bodyPr/>
        <a:lstStyle/>
        <a:p>
          <a:endParaRPr lang="pl-PL"/>
        </a:p>
      </dgm:t>
    </dgm:pt>
    <dgm:pt modelId="{733EE196-7814-4519-B00E-58AD253AF152}" type="pres">
      <dgm:prSet presAssocID="{A3CD25C7-8114-4096-9AB4-4648CF12F9C2}" presName="conn2-1" presStyleLbl="parChTrans1D2" presStyleIdx="4" presStyleCnt="5"/>
      <dgm:spPr/>
      <dgm:t>
        <a:bodyPr/>
        <a:lstStyle/>
        <a:p>
          <a:endParaRPr lang="pl-PL"/>
        </a:p>
      </dgm:t>
    </dgm:pt>
    <dgm:pt modelId="{5931DC12-76A3-4910-91CD-6C1387D95C8D}" type="pres">
      <dgm:prSet presAssocID="{A3CD25C7-8114-4096-9AB4-4648CF12F9C2}" presName="connTx" presStyleLbl="parChTrans1D2" presStyleIdx="4" presStyleCnt="5"/>
      <dgm:spPr/>
      <dgm:t>
        <a:bodyPr/>
        <a:lstStyle/>
        <a:p>
          <a:endParaRPr lang="pl-PL"/>
        </a:p>
      </dgm:t>
    </dgm:pt>
    <dgm:pt modelId="{40085540-DEE5-414A-98FF-79E401724BCE}" type="pres">
      <dgm:prSet presAssocID="{0723D9D1-043B-4E87-A1E4-7437AC9CAF6F}" presName="root2" presStyleCnt="0"/>
      <dgm:spPr/>
      <dgm:t>
        <a:bodyPr/>
        <a:lstStyle/>
        <a:p>
          <a:endParaRPr lang="pl-PL"/>
        </a:p>
      </dgm:t>
    </dgm:pt>
    <dgm:pt modelId="{800F4603-4DCE-408E-BC55-EE4C35BCA01C}" type="pres">
      <dgm:prSet presAssocID="{0723D9D1-043B-4E87-A1E4-7437AC9CAF6F}" presName="LevelTwoTextNode" presStyleLbl="node2" presStyleIdx="4" presStyleCnt="5" custScaleX="219141" custScaleY="49680" custLinFactNeighborX="4953" custLinFactNeighborY="-2969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F84AF45C-F9D8-4D37-B1B3-B8549D8AAA7D}" type="pres">
      <dgm:prSet presAssocID="{0723D9D1-043B-4E87-A1E4-7437AC9CAF6F}" presName="level3hierChild" presStyleCnt="0"/>
      <dgm:spPr/>
      <dgm:t>
        <a:bodyPr/>
        <a:lstStyle/>
        <a:p>
          <a:endParaRPr lang="pl-PL"/>
        </a:p>
      </dgm:t>
    </dgm:pt>
  </dgm:ptLst>
  <dgm:cxnLst>
    <dgm:cxn modelId="{301F6BF3-A2C9-4A12-859B-7D8E85C2AE88}" srcId="{A963A804-EA04-44AC-BB65-FCC7F6C8A043}" destId="{9E5700B2-CE5C-4322-A462-55ED8F8A2DC7}" srcOrd="0" destOrd="0" parTransId="{30DB60BC-5373-475A-B1F0-F02EBD483084}" sibTransId="{6DCA8472-45EE-4BDB-85CC-375AB36FAB43}"/>
    <dgm:cxn modelId="{4DB6F255-629E-4251-AC8F-4306C1B2C8B3}" srcId="{A963A804-EA04-44AC-BB65-FCC7F6C8A043}" destId="{0BEC1A0A-70CA-4401-B028-4D0449FECD79}" srcOrd="1" destOrd="0" parTransId="{6B278C9A-72AF-4556-B1AB-7FE4E5F9A951}" sibTransId="{B7B1F50E-9D4F-4E0C-B5BA-E70AD3187A4B}"/>
    <dgm:cxn modelId="{854D9B5E-D5E9-4952-AF29-868C7BB5D103}" type="presOf" srcId="{7D9F6C38-1E9E-424D-9946-90020B94B635}" destId="{F65BE2F9-793A-47FA-8556-C1D9715F1186}" srcOrd="0" destOrd="0" presId="urn:microsoft.com/office/officeart/2005/8/layout/hierarchy2"/>
    <dgm:cxn modelId="{6DC476D6-1E1B-45B2-A92A-4398DB65C690}" srcId="{BA5B80D9-FC13-456A-A709-8B2F2415DC5B}" destId="{A963A804-EA04-44AC-BB65-FCC7F6C8A043}" srcOrd="0" destOrd="0" parTransId="{7B141AD2-7C52-4B91-8FDE-525A08476FC0}" sibTransId="{2DC983F9-FD49-4562-BC3E-13DAE7161F0B}"/>
    <dgm:cxn modelId="{C3290F53-68FB-4710-BB4E-30FEE196367F}" type="presOf" srcId="{5E338092-D916-4655-9AFC-71299DA6537C}" destId="{E683E3CC-4CB2-4122-AE83-C2855E3F74D6}" srcOrd="1" destOrd="0" presId="urn:microsoft.com/office/officeart/2005/8/layout/hierarchy2"/>
    <dgm:cxn modelId="{A4F15BF6-1564-4F37-8AB1-CB55E03AC82C}" type="presOf" srcId="{071D5FAB-0BB7-48FB-8487-16D0F4149E44}" destId="{CF4A6D1B-E90A-40B7-8E44-713D3F409C4B}" srcOrd="0" destOrd="0" presId="urn:microsoft.com/office/officeart/2005/8/layout/hierarchy2"/>
    <dgm:cxn modelId="{74600EA6-F5BB-4240-B860-F2A3A2005589}" type="presOf" srcId="{0BEC1A0A-70CA-4401-B028-4D0449FECD79}" destId="{60DAEB24-E927-43D5-A35D-FCF6764637E6}" srcOrd="0" destOrd="0" presId="urn:microsoft.com/office/officeart/2005/8/layout/hierarchy2"/>
    <dgm:cxn modelId="{2BE19A7E-44C2-4E55-B93A-339EEC1EEEAC}" srcId="{A963A804-EA04-44AC-BB65-FCC7F6C8A043}" destId="{0723D9D1-043B-4E87-A1E4-7437AC9CAF6F}" srcOrd="4" destOrd="0" parTransId="{A3CD25C7-8114-4096-9AB4-4648CF12F9C2}" sibTransId="{C9365CCE-EE12-4822-B82B-40E053C3D6FF}"/>
    <dgm:cxn modelId="{6AE800CF-8C3A-4866-8B66-A0CFC04F9B4B}" type="presOf" srcId="{A963A804-EA04-44AC-BB65-FCC7F6C8A043}" destId="{754D2DFD-F1C6-4EC2-A2C1-C4045AEA141E}" srcOrd="0" destOrd="0" presId="urn:microsoft.com/office/officeart/2005/8/layout/hierarchy2"/>
    <dgm:cxn modelId="{A90E401B-CDA6-485B-AA16-DCB401F7074C}" type="presOf" srcId="{30DB60BC-5373-475A-B1F0-F02EBD483084}" destId="{22AECD01-E7D2-4371-BE31-3A86AC42E55D}" srcOrd="1" destOrd="0" presId="urn:microsoft.com/office/officeart/2005/8/layout/hierarchy2"/>
    <dgm:cxn modelId="{74624F16-9E44-4C7B-B487-B60A391159FA}" srcId="{A963A804-EA04-44AC-BB65-FCC7F6C8A043}" destId="{4934E191-4E48-42BE-ADBD-586621D0272D}" srcOrd="2" destOrd="0" parTransId="{5E338092-D916-4655-9AFC-71299DA6537C}" sibTransId="{C7066313-A9A1-46CE-AED4-ED8ED41EF824}"/>
    <dgm:cxn modelId="{F29D9926-4583-41DD-9975-0511694FC466}" type="presOf" srcId="{4934E191-4E48-42BE-ADBD-586621D0272D}" destId="{BFB6A9BC-1BCD-4FE4-B90F-DDDC7B87C90E}" srcOrd="0" destOrd="0" presId="urn:microsoft.com/office/officeart/2005/8/layout/hierarchy2"/>
    <dgm:cxn modelId="{547D74E9-CE8A-42B3-9FB1-201CAF120480}" type="presOf" srcId="{071D5FAB-0BB7-48FB-8487-16D0F4149E44}" destId="{02DD1BBC-CC3F-4DBE-98A7-7DF1822BFAC5}" srcOrd="1" destOrd="0" presId="urn:microsoft.com/office/officeart/2005/8/layout/hierarchy2"/>
    <dgm:cxn modelId="{54F8AFF9-67EA-4D28-B60D-DDEFB6C6AA33}" type="presOf" srcId="{30DB60BC-5373-475A-B1F0-F02EBD483084}" destId="{F6EE6C72-8858-490F-810A-EEFF3DAB7E4A}" srcOrd="0" destOrd="0" presId="urn:microsoft.com/office/officeart/2005/8/layout/hierarchy2"/>
    <dgm:cxn modelId="{2221E2C0-94DB-47AE-A8C7-358DFB698E55}" type="presOf" srcId="{A3CD25C7-8114-4096-9AB4-4648CF12F9C2}" destId="{5931DC12-76A3-4910-91CD-6C1387D95C8D}" srcOrd="1" destOrd="0" presId="urn:microsoft.com/office/officeart/2005/8/layout/hierarchy2"/>
    <dgm:cxn modelId="{64AA26F4-CC0B-4173-AEAE-EC3854B71B2A}" type="presOf" srcId="{A3CD25C7-8114-4096-9AB4-4648CF12F9C2}" destId="{733EE196-7814-4519-B00E-58AD253AF152}" srcOrd="0" destOrd="0" presId="urn:microsoft.com/office/officeart/2005/8/layout/hierarchy2"/>
    <dgm:cxn modelId="{F6B94CE9-1FFB-4654-84EC-B495FE7607B1}" type="presOf" srcId="{5E338092-D916-4655-9AFC-71299DA6537C}" destId="{31AA540E-AC40-4F40-86F4-4D3286573D09}" srcOrd="0" destOrd="0" presId="urn:microsoft.com/office/officeart/2005/8/layout/hierarchy2"/>
    <dgm:cxn modelId="{8DE86F66-82FD-4265-AC6F-F6CD8A3AC1C9}" type="presOf" srcId="{6B278C9A-72AF-4556-B1AB-7FE4E5F9A951}" destId="{5FE2471B-45ED-4531-B6DB-3A04644C0349}" srcOrd="0" destOrd="0" presId="urn:microsoft.com/office/officeart/2005/8/layout/hierarchy2"/>
    <dgm:cxn modelId="{A94DB5FB-33BD-4ECF-8325-F23E0B8ED2A0}" type="presOf" srcId="{BA5B80D9-FC13-456A-A709-8B2F2415DC5B}" destId="{36778E4B-CC8F-4DC5-A886-827C34AB6D8E}" srcOrd="0" destOrd="0" presId="urn:microsoft.com/office/officeart/2005/8/layout/hierarchy2"/>
    <dgm:cxn modelId="{DD0BEF0D-9610-4D44-BF83-363B2C435369}" type="presOf" srcId="{9E5700B2-CE5C-4322-A462-55ED8F8A2DC7}" destId="{09DD7597-F989-4463-99C0-7EFDA595F79D}" srcOrd="0" destOrd="0" presId="urn:microsoft.com/office/officeart/2005/8/layout/hierarchy2"/>
    <dgm:cxn modelId="{B4B58B71-BC3A-4777-BF49-4A748454BD24}" type="presOf" srcId="{6B278C9A-72AF-4556-B1AB-7FE4E5F9A951}" destId="{A609D0A0-7A01-49F0-850B-57BC40CF1858}" srcOrd="1" destOrd="0" presId="urn:microsoft.com/office/officeart/2005/8/layout/hierarchy2"/>
    <dgm:cxn modelId="{D2AAE80C-301F-402F-BA65-CAC694C71465}" srcId="{A963A804-EA04-44AC-BB65-FCC7F6C8A043}" destId="{7D9F6C38-1E9E-424D-9946-90020B94B635}" srcOrd="3" destOrd="0" parTransId="{071D5FAB-0BB7-48FB-8487-16D0F4149E44}" sibTransId="{892A8303-9C88-4783-BCA4-BEFDAE4AE8A8}"/>
    <dgm:cxn modelId="{7BD68C65-70DA-44BE-85DE-D3406D66C971}" type="presOf" srcId="{0723D9D1-043B-4E87-A1E4-7437AC9CAF6F}" destId="{800F4603-4DCE-408E-BC55-EE4C35BCA01C}" srcOrd="0" destOrd="0" presId="urn:microsoft.com/office/officeart/2005/8/layout/hierarchy2"/>
    <dgm:cxn modelId="{45960EFF-958E-4906-A301-908693E59448}" type="presParOf" srcId="{36778E4B-CC8F-4DC5-A886-827C34AB6D8E}" destId="{9AD1D863-59F2-481F-A578-D0567F675D61}" srcOrd="0" destOrd="0" presId="urn:microsoft.com/office/officeart/2005/8/layout/hierarchy2"/>
    <dgm:cxn modelId="{767DBB57-916B-40A0-AFE4-92F19D6F0288}" type="presParOf" srcId="{9AD1D863-59F2-481F-A578-D0567F675D61}" destId="{754D2DFD-F1C6-4EC2-A2C1-C4045AEA141E}" srcOrd="0" destOrd="0" presId="urn:microsoft.com/office/officeart/2005/8/layout/hierarchy2"/>
    <dgm:cxn modelId="{B6600E9C-B661-4EF4-BC9B-F3AC9727B763}" type="presParOf" srcId="{9AD1D863-59F2-481F-A578-D0567F675D61}" destId="{9C1B1C4C-5032-452B-954E-556DCCB6E1E4}" srcOrd="1" destOrd="0" presId="urn:microsoft.com/office/officeart/2005/8/layout/hierarchy2"/>
    <dgm:cxn modelId="{FEB7E239-7CD4-43D2-B818-68427B1A36BF}" type="presParOf" srcId="{9C1B1C4C-5032-452B-954E-556DCCB6E1E4}" destId="{F6EE6C72-8858-490F-810A-EEFF3DAB7E4A}" srcOrd="0" destOrd="0" presId="urn:microsoft.com/office/officeart/2005/8/layout/hierarchy2"/>
    <dgm:cxn modelId="{CA867BA4-D38A-4574-A3B5-E5BBB7A991B8}" type="presParOf" srcId="{F6EE6C72-8858-490F-810A-EEFF3DAB7E4A}" destId="{22AECD01-E7D2-4371-BE31-3A86AC42E55D}" srcOrd="0" destOrd="0" presId="urn:microsoft.com/office/officeart/2005/8/layout/hierarchy2"/>
    <dgm:cxn modelId="{E45A741F-41B2-4C5B-B1F6-06572D2AC191}" type="presParOf" srcId="{9C1B1C4C-5032-452B-954E-556DCCB6E1E4}" destId="{B9DE2457-9B1D-4612-AAB6-F514C3F785F3}" srcOrd="1" destOrd="0" presId="urn:microsoft.com/office/officeart/2005/8/layout/hierarchy2"/>
    <dgm:cxn modelId="{D0B216FC-0061-4114-8F14-F4BB564435A4}" type="presParOf" srcId="{B9DE2457-9B1D-4612-AAB6-F514C3F785F3}" destId="{09DD7597-F989-4463-99C0-7EFDA595F79D}" srcOrd="0" destOrd="0" presId="urn:microsoft.com/office/officeart/2005/8/layout/hierarchy2"/>
    <dgm:cxn modelId="{AD99748B-6055-48AF-89D7-0480454CAB4D}" type="presParOf" srcId="{B9DE2457-9B1D-4612-AAB6-F514C3F785F3}" destId="{EB9E8019-2EAD-48E4-983E-0AC43DDE884C}" srcOrd="1" destOrd="0" presId="urn:microsoft.com/office/officeart/2005/8/layout/hierarchy2"/>
    <dgm:cxn modelId="{E08E8D46-CB92-4254-A42E-AD089614B8B6}" type="presParOf" srcId="{9C1B1C4C-5032-452B-954E-556DCCB6E1E4}" destId="{5FE2471B-45ED-4531-B6DB-3A04644C0349}" srcOrd="2" destOrd="0" presId="urn:microsoft.com/office/officeart/2005/8/layout/hierarchy2"/>
    <dgm:cxn modelId="{BB2D9307-CFD0-4BA9-9C1D-AF764BAE4D8D}" type="presParOf" srcId="{5FE2471B-45ED-4531-B6DB-3A04644C0349}" destId="{A609D0A0-7A01-49F0-850B-57BC40CF1858}" srcOrd="0" destOrd="0" presId="urn:microsoft.com/office/officeart/2005/8/layout/hierarchy2"/>
    <dgm:cxn modelId="{5B3A4308-B48A-497F-B2F0-4249D5659B1F}" type="presParOf" srcId="{9C1B1C4C-5032-452B-954E-556DCCB6E1E4}" destId="{87C71272-4C51-4616-871F-6A5BD7C19F18}" srcOrd="3" destOrd="0" presId="urn:microsoft.com/office/officeart/2005/8/layout/hierarchy2"/>
    <dgm:cxn modelId="{25441AE0-99CC-4AA0-8D73-75815871F4A8}" type="presParOf" srcId="{87C71272-4C51-4616-871F-6A5BD7C19F18}" destId="{60DAEB24-E927-43D5-A35D-FCF6764637E6}" srcOrd="0" destOrd="0" presId="urn:microsoft.com/office/officeart/2005/8/layout/hierarchy2"/>
    <dgm:cxn modelId="{8F21F4C0-548D-4843-939C-EC7E279CBF57}" type="presParOf" srcId="{87C71272-4C51-4616-871F-6A5BD7C19F18}" destId="{951095D0-9FD5-4C35-9537-7E01FF1B910B}" srcOrd="1" destOrd="0" presId="urn:microsoft.com/office/officeart/2005/8/layout/hierarchy2"/>
    <dgm:cxn modelId="{2439EA17-1B21-408D-A152-C598C1949692}" type="presParOf" srcId="{9C1B1C4C-5032-452B-954E-556DCCB6E1E4}" destId="{31AA540E-AC40-4F40-86F4-4D3286573D09}" srcOrd="4" destOrd="0" presId="urn:microsoft.com/office/officeart/2005/8/layout/hierarchy2"/>
    <dgm:cxn modelId="{F31CFADF-33FF-444D-8E37-6A7D3DE8C149}" type="presParOf" srcId="{31AA540E-AC40-4F40-86F4-4D3286573D09}" destId="{E683E3CC-4CB2-4122-AE83-C2855E3F74D6}" srcOrd="0" destOrd="0" presId="urn:microsoft.com/office/officeart/2005/8/layout/hierarchy2"/>
    <dgm:cxn modelId="{9069975E-7A19-4CB0-86A8-6FE9A3710653}" type="presParOf" srcId="{9C1B1C4C-5032-452B-954E-556DCCB6E1E4}" destId="{F5791F98-1664-4FC3-BFD8-0B577D529647}" srcOrd="5" destOrd="0" presId="urn:microsoft.com/office/officeart/2005/8/layout/hierarchy2"/>
    <dgm:cxn modelId="{F15C687E-409D-40AB-ABB1-0CEE061A4D98}" type="presParOf" srcId="{F5791F98-1664-4FC3-BFD8-0B577D529647}" destId="{BFB6A9BC-1BCD-4FE4-B90F-DDDC7B87C90E}" srcOrd="0" destOrd="0" presId="urn:microsoft.com/office/officeart/2005/8/layout/hierarchy2"/>
    <dgm:cxn modelId="{47DC370C-F516-4EE8-B39D-C3B3807C2430}" type="presParOf" srcId="{F5791F98-1664-4FC3-BFD8-0B577D529647}" destId="{C15D1EBA-4823-4AEA-997B-99EE0CB43C6A}" srcOrd="1" destOrd="0" presId="urn:microsoft.com/office/officeart/2005/8/layout/hierarchy2"/>
    <dgm:cxn modelId="{074C6D45-88CC-4B88-8B66-633191237248}" type="presParOf" srcId="{9C1B1C4C-5032-452B-954E-556DCCB6E1E4}" destId="{CF4A6D1B-E90A-40B7-8E44-713D3F409C4B}" srcOrd="6" destOrd="0" presId="urn:microsoft.com/office/officeart/2005/8/layout/hierarchy2"/>
    <dgm:cxn modelId="{E8FA44FD-90E1-429B-815E-00A0E4AF98D6}" type="presParOf" srcId="{CF4A6D1B-E90A-40B7-8E44-713D3F409C4B}" destId="{02DD1BBC-CC3F-4DBE-98A7-7DF1822BFAC5}" srcOrd="0" destOrd="0" presId="urn:microsoft.com/office/officeart/2005/8/layout/hierarchy2"/>
    <dgm:cxn modelId="{EDC87B92-37E3-4A87-881D-B299831E7BE6}" type="presParOf" srcId="{9C1B1C4C-5032-452B-954E-556DCCB6E1E4}" destId="{82A00D57-0471-4F11-A78D-D9D24FF29C71}" srcOrd="7" destOrd="0" presId="urn:microsoft.com/office/officeart/2005/8/layout/hierarchy2"/>
    <dgm:cxn modelId="{E37F7A7E-2538-4C6B-9CE1-18C8A6CD72B7}" type="presParOf" srcId="{82A00D57-0471-4F11-A78D-D9D24FF29C71}" destId="{F65BE2F9-793A-47FA-8556-C1D9715F1186}" srcOrd="0" destOrd="0" presId="urn:microsoft.com/office/officeart/2005/8/layout/hierarchy2"/>
    <dgm:cxn modelId="{DBC78984-F796-442A-BDD6-16CC1BB3650F}" type="presParOf" srcId="{82A00D57-0471-4F11-A78D-D9D24FF29C71}" destId="{9EFE55BB-D702-4A4C-9148-20F37F29DD8B}" srcOrd="1" destOrd="0" presId="urn:microsoft.com/office/officeart/2005/8/layout/hierarchy2"/>
    <dgm:cxn modelId="{6B9758C9-A9B2-4911-ACD9-F991D052AC37}" type="presParOf" srcId="{9C1B1C4C-5032-452B-954E-556DCCB6E1E4}" destId="{733EE196-7814-4519-B00E-58AD253AF152}" srcOrd="8" destOrd="0" presId="urn:microsoft.com/office/officeart/2005/8/layout/hierarchy2"/>
    <dgm:cxn modelId="{156960C8-5E0E-45C8-B381-A987CFD75D5A}" type="presParOf" srcId="{733EE196-7814-4519-B00E-58AD253AF152}" destId="{5931DC12-76A3-4910-91CD-6C1387D95C8D}" srcOrd="0" destOrd="0" presId="urn:microsoft.com/office/officeart/2005/8/layout/hierarchy2"/>
    <dgm:cxn modelId="{5C9D3134-F4E0-4716-A184-EC3094C2DA13}" type="presParOf" srcId="{9C1B1C4C-5032-452B-954E-556DCCB6E1E4}" destId="{40085540-DEE5-414A-98FF-79E401724BCE}" srcOrd="9" destOrd="0" presId="urn:microsoft.com/office/officeart/2005/8/layout/hierarchy2"/>
    <dgm:cxn modelId="{10600CFD-94FE-4F13-A65F-56308B19CC06}" type="presParOf" srcId="{40085540-DEE5-414A-98FF-79E401724BCE}" destId="{800F4603-4DCE-408E-BC55-EE4C35BCA01C}" srcOrd="0" destOrd="0" presId="urn:microsoft.com/office/officeart/2005/8/layout/hierarchy2"/>
    <dgm:cxn modelId="{6F7A72EC-F8E3-409C-90B2-394E563FCCD7}" type="presParOf" srcId="{40085540-DEE5-414A-98FF-79E401724BCE}" destId="{F84AF45C-F9D8-4D37-B1B3-B8549D8AAA7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5B80D9-FC13-456A-A709-8B2F2415DC5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963A804-EA04-44AC-BB65-FCC7F6C8A043}">
      <dgm:prSet phldrT="[Teks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l-PL" sz="1400" b="1" dirty="0" smtClean="0">
              <a:latin typeface="Calibri" pitchFamily="34" charset="0"/>
            </a:rPr>
            <a:t>Oś 2</a:t>
          </a:r>
        </a:p>
        <a:p>
          <a:r>
            <a:rPr lang="pl-PL" sz="1400" b="1" dirty="0" smtClean="0">
              <a:latin typeface="Calibri" pitchFamily="34" charset="0"/>
            </a:rPr>
            <a:t>Technologie informacyjno-komunikacyjne</a:t>
          </a:r>
          <a:endParaRPr lang="pl-PL" sz="1400" b="1" dirty="0">
            <a:latin typeface="Calibri" pitchFamily="34" charset="0"/>
          </a:endParaRPr>
        </a:p>
      </dgm:t>
    </dgm:pt>
    <dgm:pt modelId="{7B141AD2-7C52-4B91-8FDE-525A08476FC0}" type="parTrans" cxnId="{6DC476D6-1E1B-45B2-A92A-4398DB65C690}">
      <dgm:prSet/>
      <dgm:spPr/>
      <dgm:t>
        <a:bodyPr/>
        <a:lstStyle/>
        <a:p>
          <a:endParaRPr lang="pl-PL"/>
        </a:p>
      </dgm:t>
    </dgm:pt>
    <dgm:pt modelId="{2DC983F9-FD49-4562-BC3E-13DAE7161F0B}" type="sibTrans" cxnId="{6DC476D6-1E1B-45B2-A92A-4398DB65C690}">
      <dgm:prSet/>
      <dgm:spPr/>
      <dgm:t>
        <a:bodyPr/>
        <a:lstStyle/>
        <a:p>
          <a:endParaRPr lang="pl-PL"/>
        </a:p>
      </dgm:t>
    </dgm:pt>
    <dgm:pt modelId="{9E5700B2-CE5C-4322-A462-55ED8F8A2DC7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E-usługi publiczne (PI 2.c) - </a:t>
          </a:r>
          <a:r>
            <a:rPr lang="pl-PL" sz="1200" b="0" i="0" u="none" dirty="0" smtClean="0">
              <a:latin typeface="Calibri" pitchFamily="34" charset="0"/>
            </a:rPr>
            <a:t>66 386 </a:t>
          </a:r>
          <a:r>
            <a:rPr lang="pl-PL" sz="1200" b="0" i="0" u="none" dirty="0" smtClean="0">
              <a:latin typeface="Calibri" pitchFamily="34" charset="0"/>
            </a:rPr>
            <a:t>308 </a:t>
          </a:r>
          <a:r>
            <a:rPr lang="pl-PL" sz="1200" b="0" i="0" u="none" dirty="0" smtClean="0">
              <a:latin typeface="Calibri" pitchFamily="34" charset="0"/>
            </a:rPr>
            <a:t>euro</a:t>
          </a:r>
          <a:endParaRPr lang="pl-PL" sz="1200" dirty="0">
            <a:latin typeface="Calibri" pitchFamily="34" charset="0"/>
          </a:endParaRPr>
        </a:p>
      </dgm:t>
    </dgm:pt>
    <dgm:pt modelId="{30DB60BC-5373-475A-B1F0-F02EBD483084}" type="parTrans" cxnId="{301F6BF3-A2C9-4A12-859B-7D8E85C2AE88}">
      <dgm:prSet/>
      <dgm:spPr/>
      <dgm:t>
        <a:bodyPr/>
        <a:lstStyle/>
        <a:p>
          <a:endParaRPr lang="pl-PL">
            <a:latin typeface="Calibri" pitchFamily="34" charset="0"/>
          </a:endParaRPr>
        </a:p>
      </dgm:t>
    </dgm:pt>
    <dgm:pt modelId="{6DCA8472-45EE-4BDB-85CC-375AB36FAB43}" type="sibTrans" cxnId="{301F6BF3-A2C9-4A12-859B-7D8E85C2AE88}">
      <dgm:prSet/>
      <dgm:spPr/>
      <dgm:t>
        <a:bodyPr/>
        <a:lstStyle/>
        <a:p>
          <a:endParaRPr lang="pl-PL"/>
        </a:p>
      </dgm:t>
    </dgm:pt>
    <dgm:pt modelId="{2A21FFB1-01ED-4BD8-887A-968C146EE323}">
      <dgm:prSet custT="1"/>
      <dgm:spPr>
        <a:noFill/>
      </dgm:spPr>
      <dgm:t>
        <a:bodyPr/>
        <a:lstStyle/>
        <a:p>
          <a:endParaRPr lang="pl-PL" sz="1800" b="1" dirty="0">
            <a:solidFill>
              <a:schemeClr val="tx1"/>
            </a:solidFill>
            <a:latin typeface="Calibri" pitchFamily="34" charset="0"/>
          </a:endParaRPr>
        </a:p>
      </dgm:t>
    </dgm:pt>
    <dgm:pt modelId="{26EFC0DA-EB8B-4FB6-B7F5-CD937B3BE44C}" type="parTrans" cxnId="{EB53C7F2-DFEB-436E-AEFA-F7A5F06029CC}">
      <dgm:prSet/>
      <dgm:spPr/>
      <dgm:t>
        <a:bodyPr/>
        <a:lstStyle/>
        <a:p>
          <a:endParaRPr lang="pl-PL"/>
        </a:p>
      </dgm:t>
    </dgm:pt>
    <dgm:pt modelId="{5CADFEB8-B758-4FC3-9EE0-88F93E350160}" type="sibTrans" cxnId="{EB53C7F2-DFEB-436E-AEFA-F7A5F06029CC}">
      <dgm:prSet/>
      <dgm:spPr/>
      <dgm:t>
        <a:bodyPr/>
        <a:lstStyle/>
        <a:p>
          <a:endParaRPr lang="pl-PL"/>
        </a:p>
      </dgm:t>
    </dgm:pt>
    <dgm:pt modelId="{36778E4B-CC8F-4DC5-A886-827C34AB6D8E}" type="pres">
      <dgm:prSet presAssocID="{BA5B80D9-FC13-456A-A709-8B2F2415DC5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AD1D863-59F2-481F-A578-D0567F675D61}" type="pres">
      <dgm:prSet presAssocID="{A963A804-EA04-44AC-BB65-FCC7F6C8A043}" presName="root1" presStyleCnt="0"/>
      <dgm:spPr/>
      <dgm:t>
        <a:bodyPr/>
        <a:lstStyle/>
        <a:p>
          <a:endParaRPr lang="pl-PL"/>
        </a:p>
      </dgm:t>
    </dgm:pt>
    <dgm:pt modelId="{754D2DFD-F1C6-4EC2-A2C1-C4045AEA141E}" type="pres">
      <dgm:prSet presAssocID="{A963A804-EA04-44AC-BB65-FCC7F6C8A043}" presName="LevelOneTextNode" presStyleLbl="node0" presStyleIdx="0" presStyleCnt="2" custScaleX="45768" custScaleY="44108" custLinFactNeighborX="-2611" custLinFactNeighborY="839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C1B1C4C-5032-452B-954E-556DCCB6E1E4}" type="pres">
      <dgm:prSet presAssocID="{A963A804-EA04-44AC-BB65-FCC7F6C8A043}" presName="level2hierChild" presStyleCnt="0"/>
      <dgm:spPr/>
      <dgm:t>
        <a:bodyPr/>
        <a:lstStyle/>
        <a:p>
          <a:endParaRPr lang="pl-PL"/>
        </a:p>
      </dgm:t>
    </dgm:pt>
    <dgm:pt modelId="{F6EE6C72-8858-490F-810A-EEFF3DAB7E4A}" type="pres">
      <dgm:prSet presAssocID="{30DB60BC-5373-475A-B1F0-F02EBD483084}" presName="conn2-1" presStyleLbl="parChTrans1D2" presStyleIdx="0" presStyleCnt="1"/>
      <dgm:spPr/>
      <dgm:t>
        <a:bodyPr/>
        <a:lstStyle/>
        <a:p>
          <a:endParaRPr lang="pl-PL"/>
        </a:p>
      </dgm:t>
    </dgm:pt>
    <dgm:pt modelId="{22AECD01-E7D2-4371-BE31-3A86AC42E55D}" type="pres">
      <dgm:prSet presAssocID="{30DB60BC-5373-475A-B1F0-F02EBD483084}" presName="connTx" presStyleLbl="parChTrans1D2" presStyleIdx="0" presStyleCnt="1"/>
      <dgm:spPr/>
      <dgm:t>
        <a:bodyPr/>
        <a:lstStyle/>
        <a:p>
          <a:endParaRPr lang="pl-PL"/>
        </a:p>
      </dgm:t>
    </dgm:pt>
    <dgm:pt modelId="{B9DE2457-9B1D-4612-AAB6-F514C3F785F3}" type="pres">
      <dgm:prSet presAssocID="{9E5700B2-CE5C-4322-A462-55ED8F8A2DC7}" presName="root2" presStyleCnt="0"/>
      <dgm:spPr/>
      <dgm:t>
        <a:bodyPr/>
        <a:lstStyle/>
        <a:p>
          <a:endParaRPr lang="pl-PL"/>
        </a:p>
      </dgm:t>
    </dgm:pt>
    <dgm:pt modelId="{09DD7597-F989-4463-99C0-7EFDA595F79D}" type="pres">
      <dgm:prSet presAssocID="{9E5700B2-CE5C-4322-A462-55ED8F8A2DC7}" presName="LevelTwoTextNode" presStyleLbl="node2" presStyleIdx="0" presStyleCnt="1" custScaleX="59304" custScaleY="18905" custLinFactNeighborX="-11474" custLinFactNeighborY="738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B9E8019-2EAD-48E4-983E-0AC43DDE884C}" type="pres">
      <dgm:prSet presAssocID="{9E5700B2-CE5C-4322-A462-55ED8F8A2DC7}" presName="level3hierChild" presStyleCnt="0"/>
      <dgm:spPr/>
      <dgm:t>
        <a:bodyPr/>
        <a:lstStyle/>
        <a:p>
          <a:endParaRPr lang="pl-PL"/>
        </a:p>
      </dgm:t>
    </dgm:pt>
    <dgm:pt modelId="{ACCC7FDD-0F55-48F9-8153-79531A40F18A}" type="pres">
      <dgm:prSet presAssocID="{2A21FFB1-01ED-4BD8-887A-968C146EE323}" presName="root1" presStyleCnt="0"/>
      <dgm:spPr/>
    </dgm:pt>
    <dgm:pt modelId="{D1C60085-E79D-4CC8-A65A-85479E722764}" type="pres">
      <dgm:prSet presAssocID="{2A21FFB1-01ED-4BD8-887A-968C146EE323}" presName="LevelOneTextNode" presStyleLbl="node0" presStyleIdx="1" presStyleCnt="2" custScaleY="65265" custLinFactNeighborX="27256" custLinFactNeighborY="6800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36FFBF5C-4125-4039-B518-2CE905C6A028}" type="pres">
      <dgm:prSet presAssocID="{2A21FFB1-01ED-4BD8-887A-968C146EE323}" presName="level2hierChild" presStyleCnt="0"/>
      <dgm:spPr/>
    </dgm:pt>
  </dgm:ptLst>
  <dgm:cxnLst>
    <dgm:cxn modelId="{301F6BF3-A2C9-4A12-859B-7D8E85C2AE88}" srcId="{A963A804-EA04-44AC-BB65-FCC7F6C8A043}" destId="{9E5700B2-CE5C-4322-A462-55ED8F8A2DC7}" srcOrd="0" destOrd="0" parTransId="{30DB60BC-5373-475A-B1F0-F02EBD483084}" sibTransId="{6DCA8472-45EE-4BDB-85CC-375AB36FAB43}"/>
    <dgm:cxn modelId="{7552AC7A-AB5B-44F9-AC5F-17AAAA0842E2}" type="presOf" srcId="{30DB60BC-5373-475A-B1F0-F02EBD483084}" destId="{F6EE6C72-8858-490F-810A-EEFF3DAB7E4A}" srcOrd="0" destOrd="0" presId="urn:microsoft.com/office/officeart/2005/8/layout/hierarchy2"/>
    <dgm:cxn modelId="{6DC476D6-1E1B-45B2-A92A-4398DB65C690}" srcId="{BA5B80D9-FC13-456A-A709-8B2F2415DC5B}" destId="{A963A804-EA04-44AC-BB65-FCC7F6C8A043}" srcOrd="0" destOrd="0" parTransId="{7B141AD2-7C52-4B91-8FDE-525A08476FC0}" sibTransId="{2DC983F9-FD49-4562-BC3E-13DAE7161F0B}"/>
    <dgm:cxn modelId="{5EDB347F-8A21-4B67-9C13-57BA4A75D0CD}" type="presOf" srcId="{9E5700B2-CE5C-4322-A462-55ED8F8A2DC7}" destId="{09DD7597-F989-4463-99C0-7EFDA595F79D}" srcOrd="0" destOrd="0" presId="urn:microsoft.com/office/officeart/2005/8/layout/hierarchy2"/>
    <dgm:cxn modelId="{AC2319AD-808C-4E07-88DB-79A7227B361D}" type="presOf" srcId="{2A21FFB1-01ED-4BD8-887A-968C146EE323}" destId="{D1C60085-E79D-4CC8-A65A-85479E722764}" srcOrd="0" destOrd="0" presId="urn:microsoft.com/office/officeart/2005/8/layout/hierarchy2"/>
    <dgm:cxn modelId="{6420AB05-5CA6-4732-8B7F-3E931D29B8CC}" type="presOf" srcId="{BA5B80D9-FC13-456A-A709-8B2F2415DC5B}" destId="{36778E4B-CC8F-4DC5-A886-827C34AB6D8E}" srcOrd="0" destOrd="0" presId="urn:microsoft.com/office/officeart/2005/8/layout/hierarchy2"/>
    <dgm:cxn modelId="{DBA49250-B5C7-4998-887F-2C068B560B44}" type="presOf" srcId="{A963A804-EA04-44AC-BB65-FCC7F6C8A043}" destId="{754D2DFD-F1C6-4EC2-A2C1-C4045AEA141E}" srcOrd="0" destOrd="0" presId="urn:microsoft.com/office/officeart/2005/8/layout/hierarchy2"/>
    <dgm:cxn modelId="{EB53C7F2-DFEB-436E-AEFA-F7A5F06029CC}" srcId="{BA5B80D9-FC13-456A-A709-8B2F2415DC5B}" destId="{2A21FFB1-01ED-4BD8-887A-968C146EE323}" srcOrd="1" destOrd="0" parTransId="{26EFC0DA-EB8B-4FB6-B7F5-CD937B3BE44C}" sibTransId="{5CADFEB8-B758-4FC3-9EE0-88F93E350160}"/>
    <dgm:cxn modelId="{7E70DF5F-016A-4267-8944-C7E6D6D8BE6B}" type="presOf" srcId="{30DB60BC-5373-475A-B1F0-F02EBD483084}" destId="{22AECD01-E7D2-4371-BE31-3A86AC42E55D}" srcOrd="1" destOrd="0" presId="urn:microsoft.com/office/officeart/2005/8/layout/hierarchy2"/>
    <dgm:cxn modelId="{862955DA-E241-4FF7-89AD-E11AB4AB0B76}" type="presParOf" srcId="{36778E4B-CC8F-4DC5-A886-827C34AB6D8E}" destId="{9AD1D863-59F2-481F-A578-D0567F675D61}" srcOrd="0" destOrd="0" presId="urn:microsoft.com/office/officeart/2005/8/layout/hierarchy2"/>
    <dgm:cxn modelId="{3969BCD1-2F6D-4EE9-BFAA-F826A437ECBF}" type="presParOf" srcId="{9AD1D863-59F2-481F-A578-D0567F675D61}" destId="{754D2DFD-F1C6-4EC2-A2C1-C4045AEA141E}" srcOrd="0" destOrd="0" presId="urn:microsoft.com/office/officeart/2005/8/layout/hierarchy2"/>
    <dgm:cxn modelId="{09399B4C-053A-4921-B0CB-A9E0AB1B073C}" type="presParOf" srcId="{9AD1D863-59F2-481F-A578-D0567F675D61}" destId="{9C1B1C4C-5032-452B-954E-556DCCB6E1E4}" srcOrd="1" destOrd="0" presId="urn:microsoft.com/office/officeart/2005/8/layout/hierarchy2"/>
    <dgm:cxn modelId="{58AA02FF-7791-4EF2-9765-C83E9C4DBC88}" type="presParOf" srcId="{9C1B1C4C-5032-452B-954E-556DCCB6E1E4}" destId="{F6EE6C72-8858-490F-810A-EEFF3DAB7E4A}" srcOrd="0" destOrd="0" presId="urn:microsoft.com/office/officeart/2005/8/layout/hierarchy2"/>
    <dgm:cxn modelId="{618568A6-A287-4343-99F8-ACF7BB71DBFF}" type="presParOf" srcId="{F6EE6C72-8858-490F-810A-EEFF3DAB7E4A}" destId="{22AECD01-E7D2-4371-BE31-3A86AC42E55D}" srcOrd="0" destOrd="0" presId="urn:microsoft.com/office/officeart/2005/8/layout/hierarchy2"/>
    <dgm:cxn modelId="{625BB0E5-9991-4025-B106-905C0C934272}" type="presParOf" srcId="{9C1B1C4C-5032-452B-954E-556DCCB6E1E4}" destId="{B9DE2457-9B1D-4612-AAB6-F514C3F785F3}" srcOrd="1" destOrd="0" presId="urn:microsoft.com/office/officeart/2005/8/layout/hierarchy2"/>
    <dgm:cxn modelId="{ADDEEE99-D7D8-449C-87CC-82897C3AD3B5}" type="presParOf" srcId="{B9DE2457-9B1D-4612-AAB6-F514C3F785F3}" destId="{09DD7597-F989-4463-99C0-7EFDA595F79D}" srcOrd="0" destOrd="0" presId="urn:microsoft.com/office/officeart/2005/8/layout/hierarchy2"/>
    <dgm:cxn modelId="{C5F6E673-F99D-4597-9159-73E3391FDA61}" type="presParOf" srcId="{B9DE2457-9B1D-4612-AAB6-F514C3F785F3}" destId="{EB9E8019-2EAD-48E4-983E-0AC43DDE884C}" srcOrd="1" destOrd="0" presId="urn:microsoft.com/office/officeart/2005/8/layout/hierarchy2"/>
    <dgm:cxn modelId="{2BAF81D1-D804-4324-9BF7-346D6B0B24B2}" type="presParOf" srcId="{36778E4B-CC8F-4DC5-A886-827C34AB6D8E}" destId="{ACCC7FDD-0F55-48F9-8153-79531A40F18A}" srcOrd="1" destOrd="0" presId="urn:microsoft.com/office/officeart/2005/8/layout/hierarchy2"/>
    <dgm:cxn modelId="{D80D3DDA-4E63-476F-8BFD-523A51A8DF0B}" type="presParOf" srcId="{ACCC7FDD-0F55-48F9-8153-79531A40F18A}" destId="{D1C60085-E79D-4CC8-A65A-85479E722764}" srcOrd="0" destOrd="0" presId="urn:microsoft.com/office/officeart/2005/8/layout/hierarchy2"/>
    <dgm:cxn modelId="{3F974B50-C935-4378-945E-E6D3D279552B}" type="presParOf" srcId="{ACCC7FDD-0F55-48F9-8153-79531A40F18A}" destId="{36FFBF5C-4125-4039-B518-2CE905C6A02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5B80D9-FC13-456A-A709-8B2F2415DC5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963A804-EA04-44AC-BB65-FCC7F6C8A043}">
      <dgm:prSet phldrT="[Teks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l-PL" sz="1400" b="1" dirty="0" smtClean="0">
              <a:latin typeface="Calibri" pitchFamily="34" charset="0"/>
            </a:rPr>
            <a:t>Oś 3</a:t>
          </a:r>
        </a:p>
        <a:p>
          <a:r>
            <a:rPr lang="pl-PL" sz="1400" b="1" dirty="0" smtClean="0">
              <a:latin typeface="Calibri" pitchFamily="34" charset="0"/>
            </a:rPr>
            <a:t>Gospodarka</a:t>
          </a:r>
          <a:r>
            <a:rPr lang="pl-PL" sz="1400" dirty="0" smtClean="0">
              <a:latin typeface="Calibri" pitchFamily="34" charset="0"/>
            </a:rPr>
            <a:t> </a:t>
          </a:r>
          <a:r>
            <a:rPr lang="pl-PL" sz="1400" b="1" dirty="0" smtClean="0">
              <a:latin typeface="Calibri" pitchFamily="34" charset="0"/>
            </a:rPr>
            <a:t>niskoemisyjna</a:t>
          </a:r>
          <a:endParaRPr lang="pl-PL" sz="1400" b="1" dirty="0">
            <a:latin typeface="Calibri" pitchFamily="34" charset="0"/>
          </a:endParaRPr>
        </a:p>
      </dgm:t>
    </dgm:pt>
    <dgm:pt modelId="{7B141AD2-7C52-4B91-8FDE-525A08476FC0}" type="parTrans" cxnId="{6DC476D6-1E1B-45B2-A92A-4398DB65C690}">
      <dgm:prSet/>
      <dgm:spPr/>
      <dgm:t>
        <a:bodyPr/>
        <a:lstStyle/>
        <a:p>
          <a:endParaRPr lang="pl-PL" sz="1600"/>
        </a:p>
      </dgm:t>
    </dgm:pt>
    <dgm:pt modelId="{2DC983F9-FD49-4562-BC3E-13DAE7161F0B}" type="sibTrans" cxnId="{6DC476D6-1E1B-45B2-A92A-4398DB65C690}">
      <dgm:prSet/>
      <dgm:spPr/>
      <dgm:t>
        <a:bodyPr/>
        <a:lstStyle/>
        <a:p>
          <a:endParaRPr lang="pl-PL" sz="1600"/>
        </a:p>
      </dgm:t>
    </dgm:pt>
    <dgm:pt modelId="{9E5700B2-CE5C-4322-A462-55ED8F8A2DC7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Produkcja i dystrybucja energii ze źródeł odnawialnych (PI 4.a) - </a:t>
          </a:r>
          <a:r>
            <a:rPr lang="pl-PL" sz="1200" b="0" i="0" u="none" dirty="0" smtClean="0">
              <a:latin typeface="Calibri" pitchFamily="34" charset="0"/>
            </a:rPr>
            <a:t>55 608 </a:t>
          </a:r>
          <a:r>
            <a:rPr lang="pl-PL" sz="1200" b="0" i="0" u="none" dirty="0" smtClean="0">
              <a:latin typeface="Calibri" pitchFamily="34" charset="0"/>
            </a:rPr>
            <a:t>280 </a:t>
          </a:r>
          <a:r>
            <a:rPr lang="pl-PL" sz="1200" b="0" i="0" u="none" dirty="0" smtClean="0">
              <a:latin typeface="Calibri" pitchFamily="34" charset="0"/>
            </a:rPr>
            <a:t>euro</a:t>
          </a:r>
          <a:endParaRPr lang="pl-PL" sz="1200" dirty="0">
            <a:latin typeface="Calibri" pitchFamily="34" charset="0"/>
          </a:endParaRPr>
        </a:p>
      </dgm:t>
    </dgm:pt>
    <dgm:pt modelId="{30DB60BC-5373-475A-B1F0-F02EBD483084}" type="parTrans" cxnId="{301F6BF3-A2C9-4A12-859B-7D8E85C2AE88}">
      <dgm:prSet custT="1"/>
      <dgm:spPr/>
      <dgm:t>
        <a:bodyPr/>
        <a:lstStyle/>
        <a:p>
          <a:endParaRPr lang="pl-PL" sz="600">
            <a:latin typeface="Calibri" pitchFamily="34" charset="0"/>
          </a:endParaRPr>
        </a:p>
      </dgm:t>
    </dgm:pt>
    <dgm:pt modelId="{6DCA8472-45EE-4BDB-85CC-375AB36FAB43}" type="sibTrans" cxnId="{301F6BF3-A2C9-4A12-859B-7D8E85C2AE88}">
      <dgm:prSet/>
      <dgm:spPr/>
      <dgm:t>
        <a:bodyPr/>
        <a:lstStyle/>
        <a:p>
          <a:endParaRPr lang="pl-PL" sz="1600"/>
        </a:p>
      </dgm:t>
    </dgm:pt>
    <dgm:pt modelId="{0BEC1A0A-70CA-4401-B028-4D0449FECD79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Efektywność energetyczna w MŚP (PI 4.b) - </a:t>
          </a:r>
          <a:r>
            <a:rPr lang="pl-PL" sz="1200" b="0" i="0" u="none" dirty="0" smtClean="0">
              <a:latin typeface="Calibri" pitchFamily="34" charset="0"/>
            </a:rPr>
            <a:t>32 405 </a:t>
          </a:r>
          <a:r>
            <a:rPr lang="pl-PL" sz="1200" b="0" i="0" u="none" dirty="0" smtClean="0">
              <a:latin typeface="Calibri" pitchFamily="34" charset="0"/>
            </a:rPr>
            <a:t>520 </a:t>
          </a:r>
          <a:r>
            <a:rPr lang="pl-PL" sz="1200" b="0" i="0" u="none" dirty="0" smtClean="0">
              <a:latin typeface="Calibri" pitchFamily="34" charset="0"/>
            </a:rPr>
            <a:t>euro</a:t>
          </a:r>
          <a:endParaRPr lang="pl-PL" sz="1200" dirty="0">
            <a:latin typeface="Calibri" pitchFamily="34" charset="0"/>
          </a:endParaRPr>
        </a:p>
      </dgm:t>
    </dgm:pt>
    <dgm:pt modelId="{6B278C9A-72AF-4556-B1AB-7FE4E5F9A951}" type="parTrans" cxnId="{4DB6F255-629E-4251-AC8F-4306C1B2C8B3}">
      <dgm:prSet custT="1"/>
      <dgm:spPr/>
      <dgm:t>
        <a:bodyPr/>
        <a:lstStyle/>
        <a:p>
          <a:endParaRPr lang="pl-PL" sz="400">
            <a:latin typeface="Calibri" pitchFamily="34" charset="0"/>
          </a:endParaRPr>
        </a:p>
      </dgm:t>
    </dgm:pt>
    <dgm:pt modelId="{B7B1F50E-9D4F-4E0C-B5BA-E70AD3187A4B}" type="sibTrans" cxnId="{4DB6F255-629E-4251-AC8F-4306C1B2C8B3}">
      <dgm:prSet/>
      <dgm:spPr/>
      <dgm:t>
        <a:bodyPr/>
        <a:lstStyle/>
        <a:p>
          <a:endParaRPr lang="pl-PL" sz="1600"/>
        </a:p>
      </dgm:t>
    </dgm:pt>
    <dgm:pt modelId="{4934E191-4E48-42BE-ADBD-586621D0272D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Efektywność energetyczna w budynkach użyteczności publicznej i sektorze mieszkaniowym (PI 4.c) - </a:t>
          </a:r>
          <a:r>
            <a:rPr lang="pl-PL" sz="1200" b="0" i="0" u="none" dirty="0" smtClean="0">
              <a:latin typeface="Calibri" pitchFamily="34" charset="0"/>
            </a:rPr>
            <a:t>151 572 </a:t>
          </a:r>
          <a:r>
            <a:rPr lang="pl-PL" sz="1200" b="0" i="0" u="none" dirty="0" smtClean="0">
              <a:latin typeface="Calibri" pitchFamily="34" charset="0"/>
            </a:rPr>
            <a:t>922 </a:t>
          </a:r>
          <a:r>
            <a:rPr lang="pl-PL" sz="1200" b="0" i="0" u="none" dirty="0" smtClean="0">
              <a:latin typeface="Calibri" pitchFamily="34" charset="0"/>
            </a:rPr>
            <a:t>euro</a:t>
          </a:r>
          <a:endParaRPr lang="pl-PL" sz="1200" dirty="0">
            <a:latin typeface="Calibri" pitchFamily="34" charset="0"/>
          </a:endParaRPr>
        </a:p>
      </dgm:t>
    </dgm:pt>
    <dgm:pt modelId="{5E338092-D916-4655-9AFC-71299DA6537C}" type="parTrans" cxnId="{74624F16-9E44-4C7B-B487-B60A391159FA}">
      <dgm:prSet custT="1"/>
      <dgm:spPr/>
      <dgm:t>
        <a:bodyPr/>
        <a:lstStyle/>
        <a:p>
          <a:endParaRPr lang="pl-PL" sz="400">
            <a:latin typeface="Calibri" pitchFamily="34" charset="0"/>
          </a:endParaRPr>
        </a:p>
      </dgm:t>
    </dgm:pt>
    <dgm:pt modelId="{C7066313-A9A1-46CE-AED4-ED8ED41EF824}" type="sibTrans" cxnId="{74624F16-9E44-4C7B-B487-B60A391159FA}">
      <dgm:prSet/>
      <dgm:spPr/>
      <dgm:t>
        <a:bodyPr/>
        <a:lstStyle/>
        <a:p>
          <a:endParaRPr lang="pl-PL" sz="1600"/>
        </a:p>
      </dgm:t>
    </dgm:pt>
    <dgm:pt modelId="{7D9F6C38-1E9E-424D-9946-90020B94B63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Wdrażanie</a:t>
          </a:r>
          <a:r>
            <a:rPr lang="pl-PL" sz="1200" baseline="0" dirty="0" smtClean="0">
              <a:latin typeface="Calibri" pitchFamily="34" charset="0"/>
            </a:rPr>
            <a:t> strategii niskoemisyjnych (PI 4.e) - </a:t>
          </a:r>
          <a:r>
            <a:rPr lang="pl-PL" sz="1200" b="0" i="0" u="none" dirty="0" smtClean="0"/>
            <a:t>137 760 </a:t>
          </a:r>
          <a:r>
            <a:rPr lang="pl-PL" sz="1200" b="0" i="0" u="none" dirty="0" smtClean="0"/>
            <a:t>326 </a:t>
          </a:r>
          <a:r>
            <a:rPr lang="pl-PL" sz="1200" b="0" i="0" u="none" dirty="0" smtClean="0"/>
            <a:t>euro</a:t>
          </a:r>
          <a:endParaRPr lang="pl-PL" sz="1200" dirty="0">
            <a:latin typeface="Calibri" pitchFamily="34" charset="0"/>
          </a:endParaRPr>
        </a:p>
      </dgm:t>
    </dgm:pt>
    <dgm:pt modelId="{071D5FAB-0BB7-48FB-8487-16D0F4149E44}" type="parTrans" cxnId="{D2AAE80C-301F-402F-BA65-CAC694C71465}">
      <dgm:prSet custT="1"/>
      <dgm:spPr/>
      <dgm:t>
        <a:bodyPr/>
        <a:lstStyle/>
        <a:p>
          <a:endParaRPr lang="pl-PL" sz="500">
            <a:latin typeface="Calibri" pitchFamily="34" charset="0"/>
          </a:endParaRPr>
        </a:p>
      </dgm:t>
    </dgm:pt>
    <dgm:pt modelId="{892A8303-9C88-4783-BCA4-BEFDAE4AE8A8}" type="sibTrans" cxnId="{D2AAE80C-301F-402F-BA65-CAC694C71465}">
      <dgm:prSet/>
      <dgm:spPr/>
      <dgm:t>
        <a:bodyPr/>
        <a:lstStyle/>
        <a:p>
          <a:endParaRPr lang="pl-PL" sz="1600"/>
        </a:p>
      </dgm:t>
    </dgm:pt>
    <dgm:pt modelId="{0723D9D1-043B-4E87-A1E4-7437AC9CAF6F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pl-PL" sz="1200" dirty="0" smtClean="0">
              <a:latin typeface="Calibri" pitchFamily="34" charset="0"/>
            </a:rPr>
            <a:t>Wysokosprawna kogeneracja (PI 4.g) - </a:t>
          </a:r>
          <a:r>
            <a:rPr lang="pl-PL" sz="1200" b="0" i="0" u="none" dirty="0" smtClean="0"/>
            <a:t>15 000 </a:t>
          </a:r>
          <a:r>
            <a:rPr lang="pl-PL" sz="1200" b="0" i="0" u="none" dirty="0" err="1" smtClean="0"/>
            <a:t>000</a:t>
          </a:r>
          <a:r>
            <a:rPr lang="pl-PL" sz="1200" b="0" i="0" u="none" dirty="0" smtClean="0"/>
            <a:t> </a:t>
          </a:r>
          <a:r>
            <a:rPr lang="pl-PL" sz="1200" b="0" i="0" u="none" dirty="0" smtClean="0"/>
            <a:t>euro</a:t>
          </a:r>
          <a:endParaRPr lang="pl-PL" sz="1200" dirty="0">
            <a:latin typeface="Calibri" pitchFamily="34" charset="0"/>
          </a:endParaRPr>
        </a:p>
      </dgm:t>
    </dgm:pt>
    <dgm:pt modelId="{A3CD25C7-8114-4096-9AB4-4648CF12F9C2}" type="parTrans" cxnId="{2BE19A7E-44C2-4E55-B93A-339EEC1EEEAC}">
      <dgm:prSet custT="1"/>
      <dgm:spPr/>
      <dgm:t>
        <a:bodyPr/>
        <a:lstStyle/>
        <a:p>
          <a:endParaRPr lang="pl-PL" sz="700">
            <a:latin typeface="Calibri" pitchFamily="34" charset="0"/>
          </a:endParaRPr>
        </a:p>
      </dgm:t>
    </dgm:pt>
    <dgm:pt modelId="{C9365CCE-EE12-4822-B82B-40E053C3D6FF}" type="sibTrans" cxnId="{2BE19A7E-44C2-4E55-B93A-339EEC1EEEAC}">
      <dgm:prSet/>
      <dgm:spPr/>
      <dgm:t>
        <a:bodyPr/>
        <a:lstStyle/>
        <a:p>
          <a:endParaRPr lang="pl-PL" sz="1600"/>
        </a:p>
      </dgm:t>
    </dgm:pt>
    <dgm:pt modelId="{36778E4B-CC8F-4DC5-A886-827C34AB6D8E}" type="pres">
      <dgm:prSet presAssocID="{BA5B80D9-FC13-456A-A709-8B2F2415DC5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AD1D863-59F2-481F-A578-D0567F675D61}" type="pres">
      <dgm:prSet presAssocID="{A963A804-EA04-44AC-BB65-FCC7F6C8A043}" presName="root1" presStyleCnt="0"/>
      <dgm:spPr/>
    </dgm:pt>
    <dgm:pt modelId="{754D2DFD-F1C6-4EC2-A2C1-C4045AEA141E}" type="pres">
      <dgm:prSet presAssocID="{A963A804-EA04-44AC-BB65-FCC7F6C8A043}" presName="LevelOneTextNode" presStyleLbl="node0" presStyleIdx="0" presStyleCnt="1" custScaleX="124088" custScaleY="162151" custLinFactNeighborX="-1998" custLinFactNeighborY="288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C1B1C4C-5032-452B-954E-556DCCB6E1E4}" type="pres">
      <dgm:prSet presAssocID="{A963A804-EA04-44AC-BB65-FCC7F6C8A043}" presName="level2hierChild" presStyleCnt="0"/>
      <dgm:spPr/>
    </dgm:pt>
    <dgm:pt modelId="{F6EE6C72-8858-490F-810A-EEFF3DAB7E4A}" type="pres">
      <dgm:prSet presAssocID="{30DB60BC-5373-475A-B1F0-F02EBD483084}" presName="conn2-1" presStyleLbl="parChTrans1D2" presStyleIdx="0" presStyleCnt="5"/>
      <dgm:spPr/>
      <dgm:t>
        <a:bodyPr/>
        <a:lstStyle/>
        <a:p>
          <a:endParaRPr lang="pl-PL"/>
        </a:p>
      </dgm:t>
    </dgm:pt>
    <dgm:pt modelId="{22AECD01-E7D2-4371-BE31-3A86AC42E55D}" type="pres">
      <dgm:prSet presAssocID="{30DB60BC-5373-475A-B1F0-F02EBD483084}" presName="connTx" presStyleLbl="parChTrans1D2" presStyleIdx="0" presStyleCnt="5"/>
      <dgm:spPr/>
      <dgm:t>
        <a:bodyPr/>
        <a:lstStyle/>
        <a:p>
          <a:endParaRPr lang="pl-PL"/>
        </a:p>
      </dgm:t>
    </dgm:pt>
    <dgm:pt modelId="{B9DE2457-9B1D-4612-AAB6-F514C3F785F3}" type="pres">
      <dgm:prSet presAssocID="{9E5700B2-CE5C-4322-A462-55ED8F8A2DC7}" presName="root2" presStyleCnt="0"/>
      <dgm:spPr/>
    </dgm:pt>
    <dgm:pt modelId="{09DD7597-F989-4463-99C0-7EFDA595F79D}" type="pres">
      <dgm:prSet presAssocID="{9E5700B2-CE5C-4322-A462-55ED8F8A2DC7}" presName="LevelTwoTextNode" presStyleLbl="node2" presStyleIdx="0" presStyleCnt="5" custScaleX="312964" custScaleY="40912" custLinFactNeighborX="107" custLinFactNeighborY="-1339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B9E8019-2EAD-48E4-983E-0AC43DDE884C}" type="pres">
      <dgm:prSet presAssocID="{9E5700B2-CE5C-4322-A462-55ED8F8A2DC7}" presName="level3hierChild" presStyleCnt="0"/>
      <dgm:spPr/>
    </dgm:pt>
    <dgm:pt modelId="{5FE2471B-45ED-4531-B6DB-3A04644C0349}" type="pres">
      <dgm:prSet presAssocID="{6B278C9A-72AF-4556-B1AB-7FE4E5F9A951}" presName="conn2-1" presStyleLbl="parChTrans1D2" presStyleIdx="1" presStyleCnt="5"/>
      <dgm:spPr/>
      <dgm:t>
        <a:bodyPr/>
        <a:lstStyle/>
        <a:p>
          <a:endParaRPr lang="pl-PL"/>
        </a:p>
      </dgm:t>
    </dgm:pt>
    <dgm:pt modelId="{A609D0A0-7A01-49F0-850B-57BC40CF1858}" type="pres">
      <dgm:prSet presAssocID="{6B278C9A-72AF-4556-B1AB-7FE4E5F9A951}" presName="connTx" presStyleLbl="parChTrans1D2" presStyleIdx="1" presStyleCnt="5"/>
      <dgm:spPr/>
      <dgm:t>
        <a:bodyPr/>
        <a:lstStyle/>
        <a:p>
          <a:endParaRPr lang="pl-PL"/>
        </a:p>
      </dgm:t>
    </dgm:pt>
    <dgm:pt modelId="{87C71272-4C51-4616-871F-6A5BD7C19F18}" type="pres">
      <dgm:prSet presAssocID="{0BEC1A0A-70CA-4401-B028-4D0449FECD79}" presName="root2" presStyleCnt="0"/>
      <dgm:spPr/>
    </dgm:pt>
    <dgm:pt modelId="{60DAEB24-E927-43D5-A35D-FCF6764637E6}" type="pres">
      <dgm:prSet presAssocID="{0BEC1A0A-70CA-4401-B028-4D0449FECD79}" presName="LevelTwoTextNode" presStyleLbl="node2" presStyleIdx="1" presStyleCnt="5" custScaleX="316116" custScaleY="36834" custLinFactNeighborX="107" custLinFactNeighborY="-445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51095D0-9FD5-4C35-9537-7E01FF1B910B}" type="pres">
      <dgm:prSet presAssocID="{0BEC1A0A-70CA-4401-B028-4D0449FECD79}" presName="level3hierChild" presStyleCnt="0"/>
      <dgm:spPr/>
    </dgm:pt>
    <dgm:pt modelId="{31AA540E-AC40-4F40-86F4-4D3286573D09}" type="pres">
      <dgm:prSet presAssocID="{5E338092-D916-4655-9AFC-71299DA6537C}" presName="conn2-1" presStyleLbl="parChTrans1D2" presStyleIdx="2" presStyleCnt="5"/>
      <dgm:spPr/>
      <dgm:t>
        <a:bodyPr/>
        <a:lstStyle/>
        <a:p>
          <a:endParaRPr lang="pl-PL"/>
        </a:p>
      </dgm:t>
    </dgm:pt>
    <dgm:pt modelId="{E683E3CC-4CB2-4122-AE83-C2855E3F74D6}" type="pres">
      <dgm:prSet presAssocID="{5E338092-D916-4655-9AFC-71299DA6537C}" presName="connTx" presStyleLbl="parChTrans1D2" presStyleIdx="2" presStyleCnt="5"/>
      <dgm:spPr/>
      <dgm:t>
        <a:bodyPr/>
        <a:lstStyle/>
        <a:p>
          <a:endParaRPr lang="pl-PL"/>
        </a:p>
      </dgm:t>
    </dgm:pt>
    <dgm:pt modelId="{F5791F98-1664-4FC3-BFD8-0B577D529647}" type="pres">
      <dgm:prSet presAssocID="{4934E191-4E48-42BE-ADBD-586621D0272D}" presName="root2" presStyleCnt="0"/>
      <dgm:spPr/>
    </dgm:pt>
    <dgm:pt modelId="{BFB6A9BC-1BCD-4FE4-B90F-DDDC7B87C90E}" type="pres">
      <dgm:prSet presAssocID="{4934E191-4E48-42BE-ADBD-586621D0272D}" presName="LevelTwoTextNode" presStyleLbl="node2" presStyleIdx="2" presStyleCnt="5" custScaleX="316491" custScaleY="58700" custLinFactNeighborX="107" custLinFactNeighborY="58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C15D1EBA-4823-4AEA-997B-99EE0CB43C6A}" type="pres">
      <dgm:prSet presAssocID="{4934E191-4E48-42BE-ADBD-586621D0272D}" presName="level3hierChild" presStyleCnt="0"/>
      <dgm:spPr/>
    </dgm:pt>
    <dgm:pt modelId="{CF4A6D1B-E90A-40B7-8E44-713D3F409C4B}" type="pres">
      <dgm:prSet presAssocID="{071D5FAB-0BB7-48FB-8487-16D0F4149E44}" presName="conn2-1" presStyleLbl="parChTrans1D2" presStyleIdx="3" presStyleCnt="5"/>
      <dgm:spPr/>
      <dgm:t>
        <a:bodyPr/>
        <a:lstStyle/>
        <a:p>
          <a:endParaRPr lang="pl-PL"/>
        </a:p>
      </dgm:t>
    </dgm:pt>
    <dgm:pt modelId="{02DD1BBC-CC3F-4DBE-98A7-7DF1822BFAC5}" type="pres">
      <dgm:prSet presAssocID="{071D5FAB-0BB7-48FB-8487-16D0F4149E44}" presName="connTx" presStyleLbl="parChTrans1D2" presStyleIdx="3" presStyleCnt="5"/>
      <dgm:spPr/>
      <dgm:t>
        <a:bodyPr/>
        <a:lstStyle/>
        <a:p>
          <a:endParaRPr lang="pl-PL"/>
        </a:p>
      </dgm:t>
    </dgm:pt>
    <dgm:pt modelId="{82A00D57-0471-4F11-A78D-D9D24FF29C71}" type="pres">
      <dgm:prSet presAssocID="{7D9F6C38-1E9E-424D-9946-90020B94B635}" presName="root2" presStyleCnt="0"/>
      <dgm:spPr/>
    </dgm:pt>
    <dgm:pt modelId="{F65BE2F9-793A-47FA-8556-C1D9715F1186}" type="pres">
      <dgm:prSet presAssocID="{7D9F6C38-1E9E-424D-9946-90020B94B635}" presName="LevelTwoTextNode" presStyleLbl="node2" presStyleIdx="3" presStyleCnt="5" custScaleX="316116" custScaleY="37758" custLinFactNeighborX="107" custLinFactNeighborY="775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EFE55BB-D702-4A4C-9148-20F37F29DD8B}" type="pres">
      <dgm:prSet presAssocID="{7D9F6C38-1E9E-424D-9946-90020B94B635}" presName="level3hierChild" presStyleCnt="0"/>
      <dgm:spPr/>
    </dgm:pt>
    <dgm:pt modelId="{733EE196-7814-4519-B00E-58AD253AF152}" type="pres">
      <dgm:prSet presAssocID="{A3CD25C7-8114-4096-9AB4-4648CF12F9C2}" presName="conn2-1" presStyleLbl="parChTrans1D2" presStyleIdx="4" presStyleCnt="5"/>
      <dgm:spPr/>
      <dgm:t>
        <a:bodyPr/>
        <a:lstStyle/>
        <a:p>
          <a:endParaRPr lang="pl-PL"/>
        </a:p>
      </dgm:t>
    </dgm:pt>
    <dgm:pt modelId="{5931DC12-76A3-4910-91CD-6C1387D95C8D}" type="pres">
      <dgm:prSet presAssocID="{A3CD25C7-8114-4096-9AB4-4648CF12F9C2}" presName="connTx" presStyleLbl="parChTrans1D2" presStyleIdx="4" presStyleCnt="5"/>
      <dgm:spPr/>
      <dgm:t>
        <a:bodyPr/>
        <a:lstStyle/>
        <a:p>
          <a:endParaRPr lang="pl-PL"/>
        </a:p>
      </dgm:t>
    </dgm:pt>
    <dgm:pt modelId="{40085540-DEE5-414A-98FF-79E401724BCE}" type="pres">
      <dgm:prSet presAssocID="{0723D9D1-043B-4E87-A1E4-7437AC9CAF6F}" presName="root2" presStyleCnt="0"/>
      <dgm:spPr/>
    </dgm:pt>
    <dgm:pt modelId="{800F4603-4DCE-408E-BC55-EE4C35BCA01C}" type="pres">
      <dgm:prSet presAssocID="{0723D9D1-043B-4E87-A1E4-7437AC9CAF6F}" presName="LevelTwoTextNode" presStyleLbl="node2" presStyleIdx="4" presStyleCnt="5" custScaleX="316612" custScaleY="44071" custLinFactNeighborX="402" custLinFactNeighborY="1339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F84AF45C-F9D8-4D37-B1B3-B8549D8AAA7D}" type="pres">
      <dgm:prSet presAssocID="{0723D9D1-043B-4E87-A1E4-7437AC9CAF6F}" presName="level3hierChild" presStyleCnt="0"/>
      <dgm:spPr/>
    </dgm:pt>
  </dgm:ptLst>
  <dgm:cxnLst>
    <dgm:cxn modelId="{301F6BF3-A2C9-4A12-859B-7D8E85C2AE88}" srcId="{A963A804-EA04-44AC-BB65-FCC7F6C8A043}" destId="{9E5700B2-CE5C-4322-A462-55ED8F8A2DC7}" srcOrd="0" destOrd="0" parTransId="{30DB60BC-5373-475A-B1F0-F02EBD483084}" sibTransId="{6DCA8472-45EE-4BDB-85CC-375AB36FAB43}"/>
    <dgm:cxn modelId="{4DB6F255-629E-4251-AC8F-4306C1B2C8B3}" srcId="{A963A804-EA04-44AC-BB65-FCC7F6C8A043}" destId="{0BEC1A0A-70CA-4401-B028-4D0449FECD79}" srcOrd="1" destOrd="0" parTransId="{6B278C9A-72AF-4556-B1AB-7FE4E5F9A951}" sibTransId="{B7B1F50E-9D4F-4E0C-B5BA-E70AD3187A4B}"/>
    <dgm:cxn modelId="{698C5D06-325C-4E79-AC79-83DD35C3A1DA}" type="presOf" srcId="{9E5700B2-CE5C-4322-A462-55ED8F8A2DC7}" destId="{09DD7597-F989-4463-99C0-7EFDA595F79D}" srcOrd="0" destOrd="0" presId="urn:microsoft.com/office/officeart/2005/8/layout/hierarchy2"/>
    <dgm:cxn modelId="{935E3737-DAB6-4171-8DAE-1FCA164F6CB7}" type="presOf" srcId="{A963A804-EA04-44AC-BB65-FCC7F6C8A043}" destId="{754D2DFD-F1C6-4EC2-A2C1-C4045AEA141E}" srcOrd="0" destOrd="0" presId="urn:microsoft.com/office/officeart/2005/8/layout/hierarchy2"/>
    <dgm:cxn modelId="{22184445-7B1F-4274-ABEA-570EE5F0C030}" type="presOf" srcId="{071D5FAB-0BB7-48FB-8487-16D0F4149E44}" destId="{02DD1BBC-CC3F-4DBE-98A7-7DF1822BFAC5}" srcOrd="1" destOrd="0" presId="urn:microsoft.com/office/officeart/2005/8/layout/hierarchy2"/>
    <dgm:cxn modelId="{6DC476D6-1E1B-45B2-A92A-4398DB65C690}" srcId="{BA5B80D9-FC13-456A-A709-8B2F2415DC5B}" destId="{A963A804-EA04-44AC-BB65-FCC7F6C8A043}" srcOrd="0" destOrd="0" parTransId="{7B141AD2-7C52-4B91-8FDE-525A08476FC0}" sibTransId="{2DC983F9-FD49-4562-BC3E-13DAE7161F0B}"/>
    <dgm:cxn modelId="{E258ED40-FC54-4C7D-8E4D-366ABEEC7CCC}" type="presOf" srcId="{0BEC1A0A-70CA-4401-B028-4D0449FECD79}" destId="{60DAEB24-E927-43D5-A35D-FCF6764637E6}" srcOrd="0" destOrd="0" presId="urn:microsoft.com/office/officeart/2005/8/layout/hierarchy2"/>
    <dgm:cxn modelId="{06B95DAD-3D53-4F1E-B6F1-61E1A7B47EB6}" type="presOf" srcId="{6B278C9A-72AF-4556-B1AB-7FE4E5F9A951}" destId="{5FE2471B-45ED-4531-B6DB-3A04644C0349}" srcOrd="0" destOrd="0" presId="urn:microsoft.com/office/officeart/2005/8/layout/hierarchy2"/>
    <dgm:cxn modelId="{2BE19A7E-44C2-4E55-B93A-339EEC1EEEAC}" srcId="{A963A804-EA04-44AC-BB65-FCC7F6C8A043}" destId="{0723D9D1-043B-4E87-A1E4-7437AC9CAF6F}" srcOrd="4" destOrd="0" parTransId="{A3CD25C7-8114-4096-9AB4-4648CF12F9C2}" sibTransId="{C9365CCE-EE12-4822-B82B-40E053C3D6FF}"/>
    <dgm:cxn modelId="{B6E18D40-1A97-454B-8AB0-B85F00FA5D6D}" type="presOf" srcId="{5E338092-D916-4655-9AFC-71299DA6537C}" destId="{E683E3CC-4CB2-4122-AE83-C2855E3F74D6}" srcOrd="1" destOrd="0" presId="urn:microsoft.com/office/officeart/2005/8/layout/hierarchy2"/>
    <dgm:cxn modelId="{74624F16-9E44-4C7B-B487-B60A391159FA}" srcId="{A963A804-EA04-44AC-BB65-FCC7F6C8A043}" destId="{4934E191-4E48-42BE-ADBD-586621D0272D}" srcOrd="2" destOrd="0" parTransId="{5E338092-D916-4655-9AFC-71299DA6537C}" sibTransId="{C7066313-A9A1-46CE-AED4-ED8ED41EF824}"/>
    <dgm:cxn modelId="{293C4CD1-CEAE-4F34-AA2B-9FA1F6BF3F5A}" type="presOf" srcId="{A3CD25C7-8114-4096-9AB4-4648CF12F9C2}" destId="{5931DC12-76A3-4910-91CD-6C1387D95C8D}" srcOrd="1" destOrd="0" presId="urn:microsoft.com/office/officeart/2005/8/layout/hierarchy2"/>
    <dgm:cxn modelId="{9A8F79D2-5DDE-4F3E-BB65-DBFCCB647346}" type="presOf" srcId="{6B278C9A-72AF-4556-B1AB-7FE4E5F9A951}" destId="{A609D0A0-7A01-49F0-850B-57BC40CF1858}" srcOrd="1" destOrd="0" presId="urn:microsoft.com/office/officeart/2005/8/layout/hierarchy2"/>
    <dgm:cxn modelId="{B100B330-60C3-4293-80E0-FE97F2A96FF2}" type="presOf" srcId="{071D5FAB-0BB7-48FB-8487-16D0F4149E44}" destId="{CF4A6D1B-E90A-40B7-8E44-713D3F409C4B}" srcOrd="0" destOrd="0" presId="urn:microsoft.com/office/officeart/2005/8/layout/hierarchy2"/>
    <dgm:cxn modelId="{D59A34CF-F139-449A-8FC0-E73E8114B3E1}" type="presOf" srcId="{BA5B80D9-FC13-456A-A709-8B2F2415DC5B}" destId="{36778E4B-CC8F-4DC5-A886-827C34AB6D8E}" srcOrd="0" destOrd="0" presId="urn:microsoft.com/office/officeart/2005/8/layout/hierarchy2"/>
    <dgm:cxn modelId="{55F06B6C-09DA-4386-8198-B3757DDE9077}" type="presOf" srcId="{5E338092-D916-4655-9AFC-71299DA6537C}" destId="{31AA540E-AC40-4F40-86F4-4D3286573D09}" srcOrd="0" destOrd="0" presId="urn:microsoft.com/office/officeart/2005/8/layout/hierarchy2"/>
    <dgm:cxn modelId="{F868BBF1-DD7F-4087-A712-19B4EF9DFD34}" type="presOf" srcId="{30DB60BC-5373-475A-B1F0-F02EBD483084}" destId="{F6EE6C72-8858-490F-810A-EEFF3DAB7E4A}" srcOrd="0" destOrd="0" presId="urn:microsoft.com/office/officeart/2005/8/layout/hierarchy2"/>
    <dgm:cxn modelId="{5A63B358-E0E9-4649-92C1-7AB73437282A}" type="presOf" srcId="{30DB60BC-5373-475A-B1F0-F02EBD483084}" destId="{22AECD01-E7D2-4371-BE31-3A86AC42E55D}" srcOrd="1" destOrd="0" presId="urn:microsoft.com/office/officeart/2005/8/layout/hierarchy2"/>
    <dgm:cxn modelId="{C7A69D7A-3536-4DA4-926A-6205EA973564}" type="presOf" srcId="{4934E191-4E48-42BE-ADBD-586621D0272D}" destId="{BFB6A9BC-1BCD-4FE4-B90F-DDDC7B87C90E}" srcOrd="0" destOrd="0" presId="urn:microsoft.com/office/officeart/2005/8/layout/hierarchy2"/>
    <dgm:cxn modelId="{04F9A377-E8BE-4BA8-A352-134B9720AF39}" type="presOf" srcId="{7D9F6C38-1E9E-424D-9946-90020B94B635}" destId="{F65BE2F9-793A-47FA-8556-C1D9715F1186}" srcOrd="0" destOrd="0" presId="urn:microsoft.com/office/officeart/2005/8/layout/hierarchy2"/>
    <dgm:cxn modelId="{435297EA-0044-4A0C-B8A2-0EF7B4648104}" type="presOf" srcId="{A3CD25C7-8114-4096-9AB4-4648CF12F9C2}" destId="{733EE196-7814-4519-B00E-58AD253AF152}" srcOrd="0" destOrd="0" presId="urn:microsoft.com/office/officeart/2005/8/layout/hierarchy2"/>
    <dgm:cxn modelId="{BCEAE19E-DEF6-4CD0-9DF6-42E1CE84D340}" type="presOf" srcId="{0723D9D1-043B-4E87-A1E4-7437AC9CAF6F}" destId="{800F4603-4DCE-408E-BC55-EE4C35BCA01C}" srcOrd="0" destOrd="0" presId="urn:microsoft.com/office/officeart/2005/8/layout/hierarchy2"/>
    <dgm:cxn modelId="{D2AAE80C-301F-402F-BA65-CAC694C71465}" srcId="{A963A804-EA04-44AC-BB65-FCC7F6C8A043}" destId="{7D9F6C38-1E9E-424D-9946-90020B94B635}" srcOrd="3" destOrd="0" parTransId="{071D5FAB-0BB7-48FB-8487-16D0F4149E44}" sibTransId="{892A8303-9C88-4783-BCA4-BEFDAE4AE8A8}"/>
    <dgm:cxn modelId="{031EBDB1-A187-4451-9E00-3104BB97CD5E}" type="presParOf" srcId="{36778E4B-CC8F-4DC5-A886-827C34AB6D8E}" destId="{9AD1D863-59F2-481F-A578-D0567F675D61}" srcOrd="0" destOrd="0" presId="urn:microsoft.com/office/officeart/2005/8/layout/hierarchy2"/>
    <dgm:cxn modelId="{4AC3C18D-BACA-4E72-815E-7796003580E8}" type="presParOf" srcId="{9AD1D863-59F2-481F-A578-D0567F675D61}" destId="{754D2DFD-F1C6-4EC2-A2C1-C4045AEA141E}" srcOrd="0" destOrd="0" presId="urn:microsoft.com/office/officeart/2005/8/layout/hierarchy2"/>
    <dgm:cxn modelId="{5FD23990-34B0-48AE-8559-03EAA557DACA}" type="presParOf" srcId="{9AD1D863-59F2-481F-A578-D0567F675D61}" destId="{9C1B1C4C-5032-452B-954E-556DCCB6E1E4}" srcOrd="1" destOrd="0" presId="urn:microsoft.com/office/officeart/2005/8/layout/hierarchy2"/>
    <dgm:cxn modelId="{FFA6B915-03CB-4605-8A7C-FC2247A203F1}" type="presParOf" srcId="{9C1B1C4C-5032-452B-954E-556DCCB6E1E4}" destId="{F6EE6C72-8858-490F-810A-EEFF3DAB7E4A}" srcOrd="0" destOrd="0" presId="urn:microsoft.com/office/officeart/2005/8/layout/hierarchy2"/>
    <dgm:cxn modelId="{2B6512F5-EA24-45F7-8566-C72F138461C4}" type="presParOf" srcId="{F6EE6C72-8858-490F-810A-EEFF3DAB7E4A}" destId="{22AECD01-E7D2-4371-BE31-3A86AC42E55D}" srcOrd="0" destOrd="0" presId="urn:microsoft.com/office/officeart/2005/8/layout/hierarchy2"/>
    <dgm:cxn modelId="{5902A567-5E91-452F-9EF1-56909D7801E7}" type="presParOf" srcId="{9C1B1C4C-5032-452B-954E-556DCCB6E1E4}" destId="{B9DE2457-9B1D-4612-AAB6-F514C3F785F3}" srcOrd="1" destOrd="0" presId="urn:microsoft.com/office/officeart/2005/8/layout/hierarchy2"/>
    <dgm:cxn modelId="{C6744F19-004A-4611-B36C-0A2E142E1C49}" type="presParOf" srcId="{B9DE2457-9B1D-4612-AAB6-F514C3F785F3}" destId="{09DD7597-F989-4463-99C0-7EFDA595F79D}" srcOrd="0" destOrd="0" presId="urn:microsoft.com/office/officeart/2005/8/layout/hierarchy2"/>
    <dgm:cxn modelId="{8CC1FADF-7602-41EE-8AB4-5A49D50623FD}" type="presParOf" srcId="{B9DE2457-9B1D-4612-AAB6-F514C3F785F3}" destId="{EB9E8019-2EAD-48E4-983E-0AC43DDE884C}" srcOrd="1" destOrd="0" presId="urn:microsoft.com/office/officeart/2005/8/layout/hierarchy2"/>
    <dgm:cxn modelId="{D511CE27-AF8C-4017-A1A8-DFC1B8A80313}" type="presParOf" srcId="{9C1B1C4C-5032-452B-954E-556DCCB6E1E4}" destId="{5FE2471B-45ED-4531-B6DB-3A04644C0349}" srcOrd="2" destOrd="0" presId="urn:microsoft.com/office/officeart/2005/8/layout/hierarchy2"/>
    <dgm:cxn modelId="{556136B4-5704-4260-9B98-120EB351B3AD}" type="presParOf" srcId="{5FE2471B-45ED-4531-B6DB-3A04644C0349}" destId="{A609D0A0-7A01-49F0-850B-57BC40CF1858}" srcOrd="0" destOrd="0" presId="urn:microsoft.com/office/officeart/2005/8/layout/hierarchy2"/>
    <dgm:cxn modelId="{16193D46-4A46-4C49-B225-90E2985E11B9}" type="presParOf" srcId="{9C1B1C4C-5032-452B-954E-556DCCB6E1E4}" destId="{87C71272-4C51-4616-871F-6A5BD7C19F18}" srcOrd="3" destOrd="0" presId="urn:microsoft.com/office/officeart/2005/8/layout/hierarchy2"/>
    <dgm:cxn modelId="{C6DA1487-CD82-405E-82EB-82DCB57101E3}" type="presParOf" srcId="{87C71272-4C51-4616-871F-6A5BD7C19F18}" destId="{60DAEB24-E927-43D5-A35D-FCF6764637E6}" srcOrd="0" destOrd="0" presId="urn:microsoft.com/office/officeart/2005/8/layout/hierarchy2"/>
    <dgm:cxn modelId="{C4265B6C-916A-4166-8170-3A727DF2DDE9}" type="presParOf" srcId="{87C71272-4C51-4616-871F-6A5BD7C19F18}" destId="{951095D0-9FD5-4C35-9537-7E01FF1B910B}" srcOrd="1" destOrd="0" presId="urn:microsoft.com/office/officeart/2005/8/layout/hierarchy2"/>
    <dgm:cxn modelId="{0B4E6AF6-AC25-49A1-AAD4-AB4DCB1714B9}" type="presParOf" srcId="{9C1B1C4C-5032-452B-954E-556DCCB6E1E4}" destId="{31AA540E-AC40-4F40-86F4-4D3286573D09}" srcOrd="4" destOrd="0" presId="urn:microsoft.com/office/officeart/2005/8/layout/hierarchy2"/>
    <dgm:cxn modelId="{EEF07114-19FA-48F3-A159-0DC9826FEFB2}" type="presParOf" srcId="{31AA540E-AC40-4F40-86F4-4D3286573D09}" destId="{E683E3CC-4CB2-4122-AE83-C2855E3F74D6}" srcOrd="0" destOrd="0" presId="urn:microsoft.com/office/officeart/2005/8/layout/hierarchy2"/>
    <dgm:cxn modelId="{1F9FF358-3E71-4761-8605-FB0CF55DE16F}" type="presParOf" srcId="{9C1B1C4C-5032-452B-954E-556DCCB6E1E4}" destId="{F5791F98-1664-4FC3-BFD8-0B577D529647}" srcOrd="5" destOrd="0" presId="urn:microsoft.com/office/officeart/2005/8/layout/hierarchy2"/>
    <dgm:cxn modelId="{E328CB7F-0C90-4CF8-A90F-5D8FE8293CFE}" type="presParOf" srcId="{F5791F98-1664-4FC3-BFD8-0B577D529647}" destId="{BFB6A9BC-1BCD-4FE4-B90F-DDDC7B87C90E}" srcOrd="0" destOrd="0" presId="urn:microsoft.com/office/officeart/2005/8/layout/hierarchy2"/>
    <dgm:cxn modelId="{FE26843F-64AC-4EF9-BA01-BF0F47E912AA}" type="presParOf" srcId="{F5791F98-1664-4FC3-BFD8-0B577D529647}" destId="{C15D1EBA-4823-4AEA-997B-99EE0CB43C6A}" srcOrd="1" destOrd="0" presId="urn:microsoft.com/office/officeart/2005/8/layout/hierarchy2"/>
    <dgm:cxn modelId="{7214E297-8BCE-4F27-87C1-AD1F8C5A9CCF}" type="presParOf" srcId="{9C1B1C4C-5032-452B-954E-556DCCB6E1E4}" destId="{CF4A6D1B-E90A-40B7-8E44-713D3F409C4B}" srcOrd="6" destOrd="0" presId="urn:microsoft.com/office/officeart/2005/8/layout/hierarchy2"/>
    <dgm:cxn modelId="{90E33B48-4D84-46DB-BAB9-B5B0D116F40C}" type="presParOf" srcId="{CF4A6D1B-E90A-40B7-8E44-713D3F409C4B}" destId="{02DD1BBC-CC3F-4DBE-98A7-7DF1822BFAC5}" srcOrd="0" destOrd="0" presId="urn:microsoft.com/office/officeart/2005/8/layout/hierarchy2"/>
    <dgm:cxn modelId="{A23C74BD-7789-4108-8D83-235D2C87C8F0}" type="presParOf" srcId="{9C1B1C4C-5032-452B-954E-556DCCB6E1E4}" destId="{82A00D57-0471-4F11-A78D-D9D24FF29C71}" srcOrd="7" destOrd="0" presId="urn:microsoft.com/office/officeart/2005/8/layout/hierarchy2"/>
    <dgm:cxn modelId="{1711603F-2493-4A3A-82B7-1C9DF4D577A4}" type="presParOf" srcId="{82A00D57-0471-4F11-A78D-D9D24FF29C71}" destId="{F65BE2F9-793A-47FA-8556-C1D9715F1186}" srcOrd="0" destOrd="0" presId="urn:microsoft.com/office/officeart/2005/8/layout/hierarchy2"/>
    <dgm:cxn modelId="{7FECEC2D-A49C-4336-B2EA-2D3ED71D2F3B}" type="presParOf" srcId="{82A00D57-0471-4F11-A78D-D9D24FF29C71}" destId="{9EFE55BB-D702-4A4C-9148-20F37F29DD8B}" srcOrd="1" destOrd="0" presId="urn:microsoft.com/office/officeart/2005/8/layout/hierarchy2"/>
    <dgm:cxn modelId="{44293FDC-3BB2-4254-8A74-1E065119F0A9}" type="presParOf" srcId="{9C1B1C4C-5032-452B-954E-556DCCB6E1E4}" destId="{733EE196-7814-4519-B00E-58AD253AF152}" srcOrd="8" destOrd="0" presId="urn:microsoft.com/office/officeart/2005/8/layout/hierarchy2"/>
    <dgm:cxn modelId="{FC37948B-1719-4133-A6A5-9F699CA24502}" type="presParOf" srcId="{733EE196-7814-4519-B00E-58AD253AF152}" destId="{5931DC12-76A3-4910-91CD-6C1387D95C8D}" srcOrd="0" destOrd="0" presId="urn:microsoft.com/office/officeart/2005/8/layout/hierarchy2"/>
    <dgm:cxn modelId="{EF5C87BF-6AD8-4585-82AA-FD5E5DEC4FBE}" type="presParOf" srcId="{9C1B1C4C-5032-452B-954E-556DCCB6E1E4}" destId="{40085540-DEE5-414A-98FF-79E401724BCE}" srcOrd="9" destOrd="0" presId="urn:microsoft.com/office/officeart/2005/8/layout/hierarchy2"/>
    <dgm:cxn modelId="{65338FE9-7F59-4C75-9D44-B3456920BDAB}" type="presParOf" srcId="{40085540-DEE5-414A-98FF-79E401724BCE}" destId="{800F4603-4DCE-408E-BC55-EE4C35BCA01C}" srcOrd="0" destOrd="0" presId="urn:microsoft.com/office/officeart/2005/8/layout/hierarchy2"/>
    <dgm:cxn modelId="{F868D3DB-3CE9-480A-A7D6-61A08D2879BA}" type="presParOf" srcId="{40085540-DEE5-414A-98FF-79E401724BCE}" destId="{F84AF45C-F9D8-4D37-B1B3-B8549D8AAA7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5B80D9-FC13-456A-A709-8B2F2415DC5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963A804-EA04-44AC-BB65-FCC7F6C8A043}">
      <dgm:prSet phldrT="[Teks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l-PL" sz="1400" b="1" dirty="0" smtClean="0">
              <a:latin typeface="Calibri" pitchFamily="34" charset="0"/>
            </a:rPr>
            <a:t>Oś 4 Środowisko i zasoby</a:t>
          </a:r>
          <a:endParaRPr lang="pl-PL" sz="1400" b="1" dirty="0">
            <a:latin typeface="Calibri" pitchFamily="34" charset="0"/>
          </a:endParaRPr>
        </a:p>
      </dgm:t>
    </dgm:pt>
    <dgm:pt modelId="{7B141AD2-7C52-4B91-8FDE-525A08476FC0}" type="parTrans" cxnId="{6DC476D6-1E1B-45B2-A92A-4398DB65C690}">
      <dgm:prSet/>
      <dgm:spPr/>
      <dgm:t>
        <a:bodyPr/>
        <a:lstStyle/>
        <a:p>
          <a:endParaRPr lang="pl-PL" sz="1600"/>
        </a:p>
      </dgm:t>
    </dgm:pt>
    <dgm:pt modelId="{2DC983F9-FD49-4562-BC3E-13DAE7161F0B}" type="sibTrans" cxnId="{6DC476D6-1E1B-45B2-A92A-4398DB65C690}">
      <dgm:prSet/>
      <dgm:spPr/>
      <dgm:t>
        <a:bodyPr/>
        <a:lstStyle/>
        <a:p>
          <a:endParaRPr lang="pl-PL" sz="1600"/>
        </a:p>
      </dgm:t>
    </dgm:pt>
    <dgm:pt modelId="{9E5700B2-CE5C-4322-A462-55ED8F8A2DC7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Gospodarka odpadami (PI 6.a) - </a:t>
          </a:r>
          <a:r>
            <a:rPr lang="pl-PL" sz="1200" b="0" i="0" u="none" dirty="0" smtClean="0"/>
            <a:t>36 000 </a:t>
          </a:r>
          <a:r>
            <a:rPr lang="pl-PL" sz="1200" b="0" i="0" u="none" dirty="0" smtClean="0"/>
            <a:t>000 </a:t>
          </a:r>
          <a:r>
            <a:rPr lang="pl-PL" sz="1200" b="0" i="0" u="none" dirty="0" smtClean="0"/>
            <a:t>euro</a:t>
          </a:r>
          <a:endParaRPr lang="pl-PL" sz="1200" dirty="0">
            <a:latin typeface="Calibri" pitchFamily="34" charset="0"/>
          </a:endParaRPr>
        </a:p>
      </dgm:t>
    </dgm:pt>
    <dgm:pt modelId="{30DB60BC-5373-475A-B1F0-F02EBD483084}" type="parTrans" cxnId="{301F6BF3-A2C9-4A12-859B-7D8E85C2AE88}">
      <dgm:prSet custT="1"/>
      <dgm:spPr/>
      <dgm:t>
        <a:bodyPr/>
        <a:lstStyle/>
        <a:p>
          <a:endParaRPr lang="pl-PL" sz="600"/>
        </a:p>
      </dgm:t>
    </dgm:pt>
    <dgm:pt modelId="{6DCA8472-45EE-4BDB-85CC-375AB36FAB43}" type="sibTrans" cxnId="{301F6BF3-A2C9-4A12-859B-7D8E85C2AE88}">
      <dgm:prSet/>
      <dgm:spPr/>
      <dgm:t>
        <a:bodyPr/>
        <a:lstStyle/>
        <a:p>
          <a:endParaRPr lang="pl-PL" sz="1600"/>
        </a:p>
      </dgm:t>
    </dgm:pt>
    <dgm:pt modelId="{0BEC1A0A-70CA-4401-B028-4D0449FECD79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l-PL" sz="1200" dirty="0" smtClean="0">
              <a:solidFill>
                <a:schemeClr val="tx1"/>
              </a:solidFill>
            </a:rPr>
            <a:t>Gospodarka wodno-ściekowa (PI 6.b) - </a:t>
          </a:r>
          <a:r>
            <a:rPr lang="pl-PL" sz="1200" b="0" i="0" u="none" dirty="0" smtClean="0"/>
            <a:t>61 630 </a:t>
          </a:r>
          <a:r>
            <a:rPr lang="pl-PL" sz="1200" b="0" i="0" u="none" dirty="0" smtClean="0"/>
            <a:t>665 </a:t>
          </a:r>
          <a:r>
            <a:rPr lang="pl-PL" sz="1200" b="0" i="0" u="none" dirty="0" smtClean="0"/>
            <a:t>euro</a:t>
          </a:r>
          <a:endParaRPr lang="pl-PL" sz="1200" dirty="0">
            <a:solidFill>
              <a:schemeClr val="tx1"/>
            </a:solidFill>
          </a:endParaRPr>
        </a:p>
      </dgm:t>
    </dgm:pt>
    <dgm:pt modelId="{6B278C9A-72AF-4556-B1AB-7FE4E5F9A951}" type="parTrans" cxnId="{4DB6F255-629E-4251-AC8F-4306C1B2C8B3}">
      <dgm:prSet custT="1"/>
      <dgm:spPr/>
      <dgm:t>
        <a:bodyPr/>
        <a:lstStyle/>
        <a:p>
          <a:endParaRPr lang="pl-PL" sz="400"/>
        </a:p>
      </dgm:t>
    </dgm:pt>
    <dgm:pt modelId="{B7B1F50E-9D4F-4E0C-B5BA-E70AD3187A4B}" type="sibTrans" cxnId="{4DB6F255-629E-4251-AC8F-4306C1B2C8B3}">
      <dgm:prSet/>
      <dgm:spPr/>
      <dgm:t>
        <a:bodyPr/>
        <a:lstStyle/>
        <a:p>
          <a:endParaRPr lang="pl-PL" sz="1600"/>
        </a:p>
      </dgm:t>
    </dgm:pt>
    <dgm:pt modelId="{4934E191-4E48-42BE-ADBD-586621D0272D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l-PL" sz="1200" dirty="0" smtClean="0"/>
            <a:t>Dziedzictwo kulturowe (PI 6.c) - </a:t>
          </a:r>
          <a:r>
            <a:rPr lang="pl-PL" sz="1200" b="0" i="0" u="none" dirty="0" smtClean="0"/>
            <a:t>30 000 </a:t>
          </a:r>
          <a:r>
            <a:rPr lang="pl-PL" sz="1200" b="0" i="0" u="none" dirty="0" smtClean="0"/>
            <a:t>000 </a:t>
          </a:r>
          <a:r>
            <a:rPr lang="pl-PL" sz="1200" b="0" i="0" u="none" dirty="0" smtClean="0"/>
            <a:t>euro</a:t>
          </a:r>
          <a:endParaRPr lang="pl-PL" sz="1200" dirty="0"/>
        </a:p>
      </dgm:t>
    </dgm:pt>
    <dgm:pt modelId="{5E338092-D916-4655-9AFC-71299DA6537C}" type="parTrans" cxnId="{74624F16-9E44-4C7B-B487-B60A391159FA}">
      <dgm:prSet custT="1"/>
      <dgm:spPr/>
      <dgm:t>
        <a:bodyPr/>
        <a:lstStyle/>
        <a:p>
          <a:endParaRPr lang="pl-PL" sz="400"/>
        </a:p>
      </dgm:t>
    </dgm:pt>
    <dgm:pt modelId="{C7066313-A9A1-46CE-AED4-ED8ED41EF824}" type="sibTrans" cxnId="{74624F16-9E44-4C7B-B487-B60A391159FA}">
      <dgm:prSet/>
      <dgm:spPr/>
      <dgm:t>
        <a:bodyPr/>
        <a:lstStyle/>
        <a:p>
          <a:endParaRPr lang="pl-PL" sz="1600"/>
        </a:p>
      </dgm:t>
    </dgm:pt>
    <dgm:pt modelId="{7D9F6C38-1E9E-424D-9946-90020B94B63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/>
            <a:t>Ochrona i udostępnianie zasobów przyrodniczych (PI 6.d</a:t>
          </a:r>
          <a:r>
            <a:rPr lang="pl-PL" sz="1200" baseline="0" dirty="0" smtClean="0"/>
            <a:t>) - </a:t>
          </a:r>
          <a:r>
            <a:rPr lang="pl-PL" sz="1200" b="0" i="0" u="none" dirty="0" smtClean="0"/>
            <a:t>26 400 </a:t>
          </a:r>
          <a:r>
            <a:rPr lang="pl-PL" sz="1200" b="0" i="0" u="none" dirty="0" smtClean="0"/>
            <a:t>000 </a:t>
          </a:r>
          <a:r>
            <a:rPr lang="pl-PL" sz="1200" b="0" i="0" u="none" dirty="0" smtClean="0"/>
            <a:t>euro</a:t>
          </a:r>
          <a:endParaRPr lang="pl-PL" sz="1200" dirty="0"/>
        </a:p>
      </dgm:t>
    </dgm:pt>
    <dgm:pt modelId="{071D5FAB-0BB7-48FB-8487-16D0F4149E44}" type="parTrans" cxnId="{D2AAE80C-301F-402F-BA65-CAC694C71465}">
      <dgm:prSet custT="1"/>
      <dgm:spPr/>
      <dgm:t>
        <a:bodyPr/>
        <a:lstStyle/>
        <a:p>
          <a:endParaRPr lang="pl-PL" sz="500"/>
        </a:p>
      </dgm:t>
    </dgm:pt>
    <dgm:pt modelId="{892A8303-9C88-4783-BCA4-BEFDAE4AE8A8}" type="sibTrans" cxnId="{D2AAE80C-301F-402F-BA65-CAC694C71465}">
      <dgm:prSet/>
      <dgm:spPr/>
      <dgm:t>
        <a:bodyPr/>
        <a:lstStyle/>
        <a:p>
          <a:endParaRPr lang="pl-PL" sz="1600"/>
        </a:p>
      </dgm:t>
    </dgm:pt>
    <dgm:pt modelId="{0723D9D1-043B-4E87-A1E4-7437AC9CAF6F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l-PL" sz="1200" dirty="0" smtClean="0"/>
            <a:t>Bezpieczeństwo (PI 5.b) - </a:t>
          </a:r>
          <a:r>
            <a:rPr lang="pl-PL" sz="1200" b="0" i="0" u="none" dirty="0" smtClean="0"/>
            <a:t>26 000 </a:t>
          </a:r>
          <a:r>
            <a:rPr lang="pl-PL" sz="1200" b="0" i="0" u="none" dirty="0" smtClean="0"/>
            <a:t>000 </a:t>
          </a:r>
          <a:r>
            <a:rPr lang="pl-PL" sz="1200" b="0" i="0" u="none" dirty="0" smtClean="0"/>
            <a:t>euro</a:t>
          </a:r>
          <a:endParaRPr lang="pl-PL" sz="1200" dirty="0"/>
        </a:p>
      </dgm:t>
    </dgm:pt>
    <dgm:pt modelId="{A3CD25C7-8114-4096-9AB4-4648CF12F9C2}" type="parTrans" cxnId="{2BE19A7E-44C2-4E55-B93A-339EEC1EEEAC}">
      <dgm:prSet custT="1"/>
      <dgm:spPr/>
      <dgm:t>
        <a:bodyPr/>
        <a:lstStyle/>
        <a:p>
          <a:endParaRPr lang="pl-PL" sz="700"/>
        </a:p>
      </dgm:t>
    </dgm:pt>
    <dgm:pt modelId="{C9365CCE-EE12-4822-B82B-40E053C3D6FF}" type="sibTrans" cxnId="{2BE19A7E-44C2-4E55-B93A-339EEC1EEEAC}">
      <dgm:prSet/>
      <dgm:spPr/>
      <dgm:t>
        <a:bodyPr/>
        <a:lstStyle/>
        <a:p>
          <a:endParaRPr lang="pl-PL" sz="1600"/>
        </a:p>
      </dgm:t>
    </dgm:pt>
    <dgm:pt modelId="{36778E4B-CC8F-4DC5-A886-827C34AB6D8E}" type="pres">
      <dgm:prSet presAssocID="{BA5B80D9-FC13-456A-A709-8B2F2415DC5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AD1D863-59F2-481F-A578-D0567F675D61}" type="pres">
      <dgm:prSet presAssocID="{A963A804-EA04-44AC-BB65-FCC7F6C8A043}" presName="root1" presStyleCnt="0"/>
      <dgm:spPr/>
    </dgm:pt>
    <dgm:pt modelId="{754D2DFD-F1C6-4EC2-A2C1-C4045AEA141E}" type="pres">
      <dgm:prSet presAssocID="{A963A804-EA04-44AC-BB65-FCC7F6C8A043}" presName="LevelOneTextNode" presStyleLbl="node0" presStyleIdx="0" presStyleCnt="1" custScaleX="116564" custScaleY="114728" custLinFactNeighborX="-46154" custLinFactNeighborY="-27137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C1B1C4C-5032-452B-954E-556DCCB6E1E4}" type="pres">
      <dgm:prSet presAssocID="{A963A804-EA04-44AC-BB65-FCC7F6C8A043}" presName="level2hierChild" presStyleCnt="0"/>
      <dgm:spPr/>
    </dgm:pt>
    <dgm:pt modelId="{F6EE6C72-8858-490F-810A-EEFF3DAB7E4A}" type="pres">
      <dgm:prSet presAssocID="{30DB60BC-5373-475A-B1F0-F02EBD483084}" presName="conn2-1" presStyleLbl="parChTrans1D2" presStyleIdx="0" presStyleCnt="5"/>
      <dgm:spPr/>
      <dgm:t>
        <a:bodyPr/>
        <a:lstStyle/>
        <a:p>
          <a:endParaRPr lang="pl-PL"/>
        </a:p>
      </dgm:t>
    </dgm:pt>
    <dgm:pt modelId="{22AECD01-E7D2-4371-BE31-3A86AC42E55D}" type="pres">
      <dgm:prSet presAssocID="{30DB60BC-5373-475A-B1F0-F02EBD483084}" presName="connTx" presStyleLbl="parChTrans1D2" presStyleIdx="0" presStyleCnt="5"/>
      <dgm:spPr/>
      <dgm:t>
        <a:bodyPr/>
        <a:lstStyle/>
        <a:p>
          <a:endParaRPr lang="pl-PL"/>
        </a:p>
      </dgm:t>
    </dgm:pt>
    <dgm:pt modelId="{B9DE2457-9B1D-4612-AAB6-F514C3F785F3}" type="pres">
      <dgm:prSet presAssocID="{9E5700B2-CE5C-4322-A462-55ED8F8A2DC7}" presName="root2" presStyleCnt="0"/>
      <dgm:spPr/>
    </dgm:pt>
    <dgm:pt modelId="{09DD7597-F989-4463-99C0-7EFDA595F79D}" type="pres">
      <dgm:prSet presAssocID="{9E5700B2-CE5C-4322-A462-55ED8F8A2DC7}" presName="LevelTwoTextNode" presStyleLbl="node2" presStyleIdx="0" presStyleCnt="5" custScaleX="244535" custScaleY="34138" custLinFactNeighborX="-1907" custLinFactNeighborY="-16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B9E8019-2EAD-48E4-983E-0AC43DDE884C}" type="pres">
      <dgm:prSet presAssocID="{9E5700B2-CE5C-4322-A462-55ED8F8A2DC7}" presName="level3hierChild" presStyleCnt="0"/>
      <dgm:spPr/>
    </dgm:pt>
    <dgm:pt modelId="{5FE2471B-45ED-4531-B6DB-3A04644C0349}" type="pres">
      <dgm:prSet presAssocID="{6B278C9A-72AF-4556-B1AB-7FE4E5F9A951}" presName="conn2-1" presStyleLbl="parChTrans1D2" presStyleIdx="1" presStyleCnt="5"/>
      <dgm:spPr/>
      <dgm:t>
        <a:bodyPr/>
        <a:lstStyle/>
        <a:p>
          <a:endParaRPr lang="pl-PL"/>
        </a:p>
      </dgm:t>
    </dgm:pt>
    <dgm:pt modelId="{A609D0A0-7A01-49F0-850B-57BC40CF1858}" type="pres">
      <dgm:prSet presAssocID="{6B278C9A-72AF-4556-B1AB-7FE4E5F9A951}" presName="connTx" presStyleLbl="parChTrans1D2" presStyleIdx="1" presStyleCnt="5"/>
      <dgm:spPr/>
      <dgm:t>
        <a:bodyPr/>
        <a:lstStyle/>
        <a:p>
          <a:endParaRPr lang="pl-PL"/>
        </a:p>
      </dgm:t>
    </dgm:pt>
    <dgm:pt modelId="{87C71272-4C51-4616-871F-6A5BD7C19F18}" type="pres">
      <dgm:prSet presAssocID="{0BEC1A0A-70CA-4401-B028-4D0449FECD79}" presName="root2" presStyleCnt="0"/>
      <dgm:spPr/>
    </dgm:pt>
    <dgm:pt modelId="{60DAEB24-E927-43D5-A35D-FCF6764637E6}" type="pres">
      <dgm:prSet presAssocID="{0BEC1A0A-70CA-4401-B028-4D0449FECD79}" presName="LevelTwoTextNode" presStyleLbl="node2" presStyleIdx="1" presStyleCnt="5" custScaleX="243767" custScaleY="36824" custLinFactNeighborX="-2474" custLinFactNeighborY="-661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51095D0-9FD5-4C35-9537-7E01FF1B910B}" type="pres">
      <dgm:prSet presAssocID="{0BEC1A0A-70CA-4401-B028-4D0449FECD79}" presName="level3hierChild" presStyleCnt="0"/>
      <dgm:spPr/>
    </dgm:pt>
    <dgm:pt modelId="{31AA540E-AC40-4F40-86F4-4D3286573D09}" type="pres">
      <dgm:prSet presAssocID="{5E338092-D916-4655-9AFC-71299DA6537C}" presName="conn2-1" presStyleLbl="parChTrans1D2" presStyleIdx="2" presStyleCnt="5"/>
      <dgm:spPr/>
      <dgm:t>
        <a:bodyPr/>
        <a:lstStyle/>
        <a:p>
          <a:endParaRPr lang="pl-PL"/>
        </a:p>
      </dgm:t>
    </dgm:pt>
    <dgm:pt modelId="{E683E3CC-4CB2-4122-AE83-C2855E3F74D6}" type="pres">
      <dgm:prSet presAssocID="{5E338092-D916-4655-9AFC-71299DA6537C}" presName="connTx" presStyleLbl="parChTrans1D2" presStyleIdx="2" presStyleCnt="5"/>
      <dgm:spPr/>
      <dgm:t>
        <a:bodyPr/>
        <a:lstStyle/>
        <a:p>
          <a:endParaRPr lang="pl-PL"/>
        </a:p>
      </dgm:t>
    </dgm:pt>
    <dgm:pt modelId="{F5791F98-1664-4FC3-BFD8-0B577D529647}" type="pres">
      <dgm:prSet presAssocID="{4934E191-4E48-42BE-ADBD-586621D0272D}" presName="root2" presStyleCnt="0"/>
      <dgm:spPr/>
    </dgm:pt>
    <dgm:pt modelId="{BFB6A9BC-1BCD-4FE4-B90F-DDDC7B87C90E}" type="pres">
      <dgm:prSet presAssocID="{4934E191-4E48-42BE-ADBD-586621D0272D}" presName="LevelTwoTextNode" presStyleLbl="node2" presStyleIdx="2" presStyleCnt="5" custScaleX="245595" custScaleY="41749" custLinFactNeighborX="-2259" custLinFactNeighborY="-10500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C15D1EBA-4823-4AEA-997B-99EE0CB43C6A}" type="pres">
      <dgm:prSet presAssocID="{4934E191-4E48-42BE-ADBD-586621D0272D}" presName="level3hierChild" presStyleCnt="0"/>
      <dgm:spPr/>
    </dgm:pt>
    <dgm:pt modelId="{CF4A6D1B-E90A-40B7-8E44-713D3F409C4B}" type="pres">
      <dgm:prSet presAssocID="{071D5FAB-0BB7-48FB-8487-16D0F4149E44}" presName="conn2-1" presStyleLbl="parChTrans1D2" presStyleIdx="3" presStyleCnt="5"/>
      <dgm:spPr/>
      <dgm:t>
        <a:bodyPr/>
        <a:lstStyle/>
        <a:p>
          <a:endParaRPr lang="pl-PL"/>
        </a:p>
      </dgm:t>
    </dgm:pt>
    <dgm:pt modelId="{02DD1BBC-CC3F-4DBE-98A7-7DF1822BFAC5}" type="pres">
      <dgm:prSet presAssocID="{071D5FAB-0BB7-48FB-8487-16D0F4149E44}" presName="connTx" presStyleLbl="parChTrans1D2" presStyleIdx="3" presStyleCnt="5"/>
      <dgm:spPr/>
      <dgm:t>
        <a:bodyPr/>
        <a:lstStyle/>
        <a:p>
          <a:endParaRPr lang="pl-PL"/>
        </a:p>
      </dgm:t>
    </dgm:pt>
    <dgm:pt modelId="{82A00D57-0471-4F11-A78D-D9D24FF29C71}" type="pres">
      <dgm:prSet presAssocID="{7D9F6C38-1E9E-424D-9946-90020B94B635}" presName="root2" presStyleCnt="0"/>
      <dgm:spPr/>
    </dgm:pt>
    <dgm:pt modelId="{F65BE2F9-793A-47FA-8556-C1D9715F1186}" type="pres">
      <dgm:prSet presAssocID="{7D9F6C38-1E9E-424D-9946-90020B94B635}" presName="LevelTwoTextNode" presStyleLbl="node2" presStyleIdx="3" presStyleCnt="5" custScaleX="247560" custScaleY="42718" custLinFactNeighborX="-2932" custLinFactNeighborY="-722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EFE55BB-D702-4A4C-9148-20F37F29DD8B}" type="pres">
      <dgm:prSet presAssocID="{7D9F6C38-1E9E-424D-9946-90020B94B635}" presName="level3hierChild" presStyleCnt="0"/>
      <dgm:spPr/>
    </dgm:pt>
    <dgm:pt modelId="{733EE196-7814-4519-B00E-58AD253AF152}" type="pres">
      <dgm:prSet presAssocID="{A3CD25C7-8114-4096-9AB4-4648CF12F9C2}" presName="conn2-1" presStyleLbl="parChTrans1D2" presStyleIdx="4" presStyleCnt="5"/>
      <dgm:spPr/>
      <dgm:t>
        <a:bodyPr/>
        <a:lstStyle/>
        <a:p>
          <a:endParaRPr lang="pl-PL"/>
        </a:p>
      </dgm:t>
    </dgm:pt>
    <dgm:pt modelId="{5931DC12-76A3-4910-91CD-6C1387D95C8D}" type="pres">
      <dgm:prSet presAssocID="{A3CD25C7-8114-4096-9AB4-4648CF12F9C2}" presName="connTx" presStyleLbl="parChTrans1D2" presStyleIdx="4" presStyleCnt="5"/>
      <dgm:spPr/>
      <dgm:t>
        <a:bodyPr/>
        <a:lstStyle/>
        <a:p>
          <a:endParaRPr lang="pl-PL"/>
        </a:p>
      </dgm:t>
    </dgm:pt>
    <dgm:pt modelId="{40085540-DEE5-414A-98FF-79E401724BCE}" type="pres">
      <dgm:prSet presAssocID="{0723D9D1-043B-4E87-A1E4-7437AC9CAF6F}" presName="root2" presStyleCnt="0"/>
      <dgm:spPr/>
    </dgm:pt>
    <dgm:pt modelId="{800F4603-4DCE-408E-BC55-EE4C35BCA01C}" type="pres">
      <dgm:prSet presAssocID="{0723D9D1-043B-4E87-A1E4-7437AC9CAF6F}" presName="LevelTwoTextNode" presStyleLbl="node2" presStyleIdx="4" presStyleCnt="5" custScaleX="247137" custScaleY="34097" custLinFactNeighborX="-1907" custLinFactNeighborY="-572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F84AF45C-F9D8-4D37-B1B3-B8549D8AAA7D}" type="pres">
      <dgm:prSet presAssocID="{0723D9D1-043B-4E87-A1E4-7437AC9CAF6F}" presName="level3hierChild" presStyleCnt="0"/>
      <dgm:spPr/>
    </dgm:pt>
  </dgm:ptLst>
  <dgm:cxnLst>
    <dgm:cxn modelId="{301F6BF3-A2C9-4A12-859B-7D8E85C2AE88}" srcId="{A963A804-EA04-44AC-BB65-FCC7F6C8A043}" destId="{9E5700B2-CE5C-4322-A462-55ED8F8A2DC7}" srcOrd="0" destOrd="0" parTransId="{30DB60BC-5373-475A-B1F0-F02EBD483084}" sibTransId="{6DCA8472-45EE-4BDB-85CC-375AB36FAB43}"/>
    <dgm:cxn modelId="{4DB6F255-629E-4251-AC8F-4306C1B2C8B3}" srcId="{A963A804-EA04-44AC-BB65-FCC7F6C8A043}" destId="{0BEC1A0A-70CA-4401-B028-4D0449FECD79}" srcOrd="1" destOrd="0" parTransId="{6B278C9A-72AF-4556-B1AB-7FE4E5F9A951}" sibTransId="{B7B1F50E-9D4F-4E0C-B5BA-E70AD3187A4B}"/>
    <dgm:cxn modelId="{6DC476D6-1E1B-45B2-A92A-4398DB65C690}" srcId="{BA5B80D9-FC13-456A-A709-8B2F2415DC5B}" destId="{A963A804-EA04-44AC-BB65-FCC7F6C8A043}" srcOrd="0" destOrd="0" parTransId="{7B141AD2-7C52-4B91-8FDE-525A08476FC0}" sibTransId="{2DC983F9-FD49-4562-BC3E-13DAE7161F0B}"/>
    <dgm:cxn modelId="{4278154B-8183-4583-902E-B5685A4BC9A1}" type="presOf" srcId="{9E5700B2-CE5C-4322-A462-55ED8F8A2DC7}" destId="{09DD7597-F989-4463-99C0-7EFDA595F79D}" srcOrd="0" destOrd="0" presId="urn:microsoft.com/office/officeart/2005/8/layout/hierarchy2"/>
    <dgm:cxn modelId="{920022EE-B8B4-46ED-8B8A-D08110534474}" type="presOf" srcId="{071D5FAB-0BB7-48FB-8487-16D0F4149E44}" destId="{CF4A6D1B-E90A-40B7-8E44-713D3F409C4B}" srcOrd="0" destOrd="0" presId="urn:microsoft.com/office/officeart/2005/8/layout/hierarchy2"/>
    <dgm:cxn modelId="{8E863731-FD38-4252-9146-241E823ACCDC}" type="presOf" srcId="{A3CD25C7-8114-4096-9AB4-4648CF12F9C2}" destId="{5931DC12-76A3-4910-91CD-6C1387D95C8D}" srcOrd="1" destOrd="0" presId="urn:microsoft.com/office/officeart/2005/8/layout/hierarchy2"/>
    <dgm:cxn modelId="{10E6F5C7-3396-46FD-A73A-D0E51E16E0FA}" type="presOf" srcId="{7D9F6C38-1E9E-424D-9946-90020B94B635}" destId="{F65BE2F9-793A-47FA-8556-C1D9715F1186}" srcOrd="0" destOrd="0" presId="urn:microsoft.com/office/officeart/2005/8/layout/hierarchy2"/>
    <dgm:cxn modelId="{2BE19A7E-44C2-4E55-B93A-339EEC1EEEAC}" srcId="{A963A804-EA04-44AC-BB65-FCC7F6C8A043}" destId="{0723D9D1-043B-4E87-A1E4-7437AC9CAF6F}" srcOrd="4" destOrd="0" parTransId="{A3CD25C7-8114-4096-9AB4-4648CF12F9C2}" sibTransId="{C9365CCE-EE12-4822-B82B-40E053C3D6FF}"/>
    <dgm:cxn modelId="{C19AA77E-E85D-4ADF-AD57-8BCAD39355AF}" type="presOf" srcId="{0BEC1A0A-70CA-4401-B028-4D0449FECD79}" destId="{60DAEB24-E927-43D5-A35D-FCF6764637E6}" srcOrd="0" destOrd="0" presId="urn:microsoft.com/office/officeart/2005/8/layout/hierarchy2"/>
    <dgm:cxn modelId="{F3BB884A-027E-483F-A1E8-5E596A65D179}" type="presOf" srcId="{4934E191-4E48-42BE-ADBD-586621D0272D}" destId="{BFB6A9BC-1BCD-4FE4-B90F-DDDC7B87C90E}" srcOrd="0" destOrd="0" presId="urn:microsoft.com/office/officeart/2005/8/layout/hierarchy2"/>
    <dgm:cxn modelId="{62B90CE8-810C-4E86-9984-C527050B4C19}" type="presOf" srcId="{30DB60BC-5373-475A-B1F0-F02EBD483084}" destId="{22AECD01-E7D2-4371-BE31-3A86AC42E55D}" srcOrd="1" destOrd="0" presId="urn:microsoft.com/office/officeart/2005/8/layout/hierarchy2"/>
    <dgm:cxn modelId="{74624F16-9E44-4C7B-B487-B60A391159FA}" srcId="{A963A804-EA04-44AC-BB65-FCC7F6C8A043}" destId="{4934E191-4E48-42BE-ADBD-586621D0272D}" srcOrd="2" destOrd="0" parTransId="{5E338092-D916-4655-9AFC-71299DA6537C}" sibTransId="{C7066313-A9A1-46CE-AED4-ED8ED41EF824}"/>
    <dgm:cxn modelId="{F7BE98BE-A350-4DE8-962A-E3EA9C310725}" type="presOf" srcId="{5E338092-D916-4655-9AFC-71299DA6537C}" destId="{31AA540E-AC40-4F40-86F4-4D3286573D09}" srcOrd="0" destOrd="0" presId="urn:microsoft.com/office/officeart/2005/8/layout/hierarchy2"/>
    <dgm:cxn modelId="{09BD5DBC-893E-4611-8BAD-54EF8024A3CC}" type="presOf" srcId="{071D5FAB-0BB7-48FB-8487-16D0F4149E44}" destId="{02DD1BBC-CC3F-4DBE-98A7-7DF1822BFAC5}" srcOrd="1" destOrd="0" presId="urn:microsoft.com/office/officeart/2005/8/layout/hierarchy2"/>
    <dgm:cxn modelId="{D89550B3-3CE1-4D47-978D-93276449E9D9}" type="presOf" srcId="{BA5B80D9-FC13-456A-A709-8B2F2415DC5B}" destId="{36778E4B-CC8F-4DC5-A886-827C34AB6D8E}" srcOrd="0" destOrd="0" presId="urn:microsoft.com/office/officeart/2005/8/layout/hierarchy2"/>
    <dgm:cxn modelId="{524903AF-8904-42AD-82EE-97FB081F2E72}" type="presOf" srcId="{A3CD25C7-8114-4096-9AB4-4648CF12F9C2}" destId="{733EE196-7814-4519-B00E-58AD253AF152}" srcOrd="0" destOrd="0" presId="urn:microsoft.com/office/officeart/2005/8/layout/hierarchy2"/>
    <dgm:cxn modelId="{854502F7-2FE8-40DF-A6A9-B03016C383A4}" type="presOf" srcId="{6B278C9A-72AF-4556-B1AB-7FE4E5F9A951}" destId="{A609D0A0-7A01-49F0-850B-57BC40CF1858}" srcOrd="1" destOrd="0" presId="urn:microsoft.com/office/officeart/2005/8/layout/hierarchy2"/>
    <dgm:cxn modelId="{4E6796B9-97C3-446D-A7AA-3BF7EEB89E56}" type="presOf" srcId="{6B278C9A-72AF-4556-B1AB-7FE4E5F9A951}" destId="{5FE2471B-45ED-4531-B6DB-3A04644C0349}" srcOrd="0" destOrd="0" presId="urn:microsoft.com/office/officeart/2005/8/layout/hierarchy2"/>
    <dgm:cxn modelId="{7CFDC9D9-81AB-498E-9754-D6D33906899E}" type="presOf" srcId="{30DB60BC-5373-475A-B1F0-F02EBD483084}" destId="{F6EE6C72-8858-490F-810A-EEFF3DAB7E4A}" srcOrd="0" destOrd="0" presId="urn:microsoft.com/office/officeart/2005/8/layout/hierarchy2"/>
    <dgm:cxn modelId="{2F663EBD-85A6-403A-BBF3-6C060F63EA6F}" type="presOf" srcId="{5E338092-D916-4655-9AFC-71299DA6537C}" destId="{E683E3CC-4CB2-4122-AE83-C2855E3F74D6}" srcOrd="1" destOrd="0" presId="urn:microsoft.com/office/officeart/2005/8/layout/hierarchy2"/>
    <dgm:cxn modelId="{54027BDF-53CC-411E-9A64-6A69F3741678}" type="presOf" srcId="{A963A804-EA04-44AC-BB65-FCC7F6C8A043}" destId="{754D2DFD-F1C6-4EC2-A2C1-C4045AEA141E}" srcOrd="0" destOrd="0" presId="urn:microsoft.com/office/officeart/2005/8/layout/hierarchy2"/>
    <dgm:cxn modelId="{05F71F33-5140-4FAC-8844-F3BB6991C3F5}" type="presOf" srcId="{0723D9D1-043B-4E87-A1E4-7437AC9CAF6F}" destId="{800F4603-4DCE-408E-BC55-EE4C35BCA01C}" srcOrd="0" destOrd="0" presId="urn:microsoft.com/office/officeart/2005/8/layout/hierarchy2"/>
    <dgm:cxn modelId="{D2AAE80C-301F-402F-BA65-CAC694C71465}" srcId="{A963A804-EA04-44AC-BB65-FCC7F6C8A043}" destId="{7D9F6C38-1E9E-424D-9946-90020B94B635}" srcOrd="3" destOrd="0" parTransId="{071D5FAB-0BB7-48FB-8487-16D0F4149E44}" sibTransId="{892A8303-9C88-4783-BCA4-BEFDAE4AE8A8}"/>
    <dgm:cxn modelId="{9D0CDEA9-1B71-482C-AB59-A5D8AD1FFB53}" type="presParOf" srcId="{36778E4B-CC8F-4DC5-A886-827C34AB6D8E}" destId="{9AD1D863-59F2-481F-A578-D0567F675D61}" srcOrd="0" destOrd="0" presId="urn:microsoft.com/office/officeart/2005/8/layout/hierarchy2"/>
    <dgm:cxn modelId="{D35E11D7-1162-47FC-B6E1-B09452C3050D}" type="presParOf" srcId="{9AD1D863-59F2-481F-A578-D0567F675D61}" destId="{754D2DFD-F1C6-4EC2-A2C1-C4045AEA141E}" srcOrd="0" destOrd="0" presId="urn:microsoft.com/office/officeart/2005/8/layout/hierarchy2"/>
    <dgm:cxn modelId="{9BBE1DF7-9B5A-4D86-8484-D2CA91746982}" type="presParOf" srcId="{9AD1D863-59F2-481F-A578-D0567F675D61}" destId="{9C1B1C4C-5032-452B-954E-556DCCB6E1E4}" srcOrd="1" destOrd="0" presId="urn:microsoft.com/office/officeart/2005/8/layout/hierarchy2"/>
    <dgm:cxn modelId="{73353547-2C4E-4291-9F3D-858801E76B89}" type="presParOf" srcId="{9C1B1C4C-5032-452B-954E-556DCCB6E1E4}" destId="{F6EE6C72-8858-490F-810A-EEFF3DAB7E4A}" srcOrd="0" destOrd="0" presId="urn:microsoft.com/office/officeart/2005/8/layout/hierarchy2"/>
    <dgm:cxn modelId="{33BFC7C6-EFDA-42AD-A1B1-E94B1E4E079D}" type="presParOf" srcId="{F6EE6C72-8858-490F-810A-EEFF3DAB7E4A}" destId="{22AECD01-E7D2-4371-BE31-3A86AC42E55D}" srcOrd="0" destOrd="0" presId="urn:microsoft.com/office/officeart/2005/8/layout/hierarchy2"/>
    <dgm:cxn modelId="{8B97A12B-F3C1-4782-BAE5-27E8B32F75DC}" type="presParOf" srcId="{9C1B1C4C-5032-452B-954E-556DCCB6E1E4}" destId="{B9DE2457-9B1D-4612-AAB6-F514C3F785F3}" srcOrd="1" destOrd="0" presId="urn:microsoft.com/office/officeart/2005/8/layout/hierarchy2"/>
    <dgm:cxn modelId="{33B2AF1B-FB0B-4530-A401-FF1E517E1747}" type="presParOf" srcId="{B9DE2457-9B1D-4612-AAB6-F514C3F785F3}" destId="{09DD7597-F989-4463-99C0-7EFDA595F79D}" srcOrd="0" destOrd="0" presId="urn:microsoft.com/office/officeart/2005/8/layout/hierarchy2"/>
    <dgm:cxn modelId="{7047ACB6-E471-470D-93CA-E3A1E6EDC390}" type="presParOf" srcId="{B9DE2457-9B1D-4612-AAB6-F514C3F785F3}" destId="{EB9E8019-2EAD-48E4-983E-0AC43DDE884C}" srcOrd="1" destOrd="0" presId="urn:microsoft.com/office/officeart/2005/8/layout/hierarchy2"/>
    <dgm:cxn modelId="{29FFDC69-421E-471E-B3C0-D0C827BB8042}" type="presParOf" srcId="{9C1B1C4C-5032-452B-954E-556DCCB6E1E4}" destId="{5FE2471B-45ED-4531-B6DB-3A04644C0349}" srcOrd="2" destOrd="0" presId="urn:microsoft.com/office/officeart/2005/8/layout/hierarchy2"/>
    <dgm:cxn modelId="{E4671541-33EA-4B73-94D8-8EF6DCB84FD5}" type="presParOf" srcId="{5FE2471B-45ED-4531-B6DB-3A04644C0349}" destId="{A609D0A0-7A01-49F0-850B-57BC40CF1858}" srcOrd="0" destOrd="0" presId="urn:microsoft.com/office/officeart/2005/8/layout/hierarchy2"/>
    <dgm:cxn modelId="{A49B82B0-98DF-4E31-AF36-59BB5FEB0C04}" type="presParOf" srcId="{9C1B1C4C-5032-452B-954E-556DCCB6E1E4}" destId="{87C71272-4C51-4616-871F-6A5BD7C19F18}" srcOrd="3" destOrd="0" presId="urn:microsoft.com/office/officeart/2005/8/layout/hierarchy2"/>
    <dgm:cxn modelId="{3C58796B-AC3C-46C4-A36F-823365165354}" type="presParOf" srcId="{87C71272-4C51-4616-871F-6A5BD7C19F18}" destId="{60DAEB24-E927-43D5-A35D-FCF6764637E6}" srcOrd="0" destOrd="0" presId="urn:microsoft.com/office/officeart/2005/8/layout/hierarchy2"/>
    <dgm:cxn modelId="{D495C980-0A7B-4DBE-9D29-46A34CB76C4B}" type="presParOf" srcId="{87C71272-4C51-4616-871F-6A5BD7C19F18}" destId="{951095D0-9FD5-4C35-9537-7E01FF1B910B}" srcOrd="1" destOrd="0" presId="urn:microsoft.com/office/officeart/2005/8/layout/hierarchy2"/>
    <dgm:cxn modelId="{1D9EA387-2C3D-449C-9C35-2FD7AD786F8B}" type="presParOf" srcId="{9C1B1C4C-5032-452B-954E-556DCCB6E1E4}" destId="{31AA540E-AC40-4F40-86F4-4D3286573D09}" srcOrd="4" destOrd="0" presId="urn:microsoft.com/office/officeart/2005/8/layout/hierarchy2"/>
    <dgm:cxn modelId="{7F255317-AF7B-4DF2-8B0E-B9C684D3D068}" type="presParOf" srcId="{31AA540E-AC40-4F40-86F4-4D3286573D09}" destId="{E683E3CC-4CB2-4122-AE83-C2855E3F74D6}" srcOrd="0" destOrd="0" presId="urn:microsoft.com/office/officeart/2005/8/layout/hierarchy2"/>
    <dgm:cxn modelId="{FA5DED4C-7A63-4CE6-9149-9CB28E133E6D}" type="presParOf" srcId="{9C1B1C4C-5032-452B-954E-556DCCB6E1E4}" destId="{F5791F98-1664-4FC3-BFD8-0B577D529647}" srcOrd="5" destOrd="0" presId="urn:microsoft.com/office/officeart/2005/8/layout/hierarchy2"/>
    <dgm:cxn modelId="{806E7702-3CB8-4057-94D6-3913A0DD23A4}" type="presParOf" srcId="{F5791F98-1664-4FC3-BFD8-0B577D529647}" destId="{BFB6A9BC-1BCD-4FE4-B90F-DDDC7B87C90E}" srcOrd="0" destOrd="0" presId="urn:microsoft.com/office/officeart/2005/8/layout/hierarchy2"/>
    <dgm:cxn modelId="{4DEFBD9A-DAC6-4799-90EC-38CF74B72156}" type="presParOf" srcId="{F5791F98-1664-4FC3-BFD8-0B577D529647}" destId="{C15D1EBA-4823-4AEA-997B-99EE0CB43C6A}" srcOrd="1" destOrd="0" presId="urn:microsoft.com/office/officeart/2005/8/layout/hierarchy2"/>
    <dgm:cxn modelId="{5276B613-4066-4787-B5A7-5F67AF936CEF}" type="presParOf" srcId="{9C1B1C4C-5032-452B-954E-556DCCB6E1E4}" destId="{CF4A6D1B-E90A-40B7-8E44-713D3F409C4B}" srcOrd="6" destOrd="0" presId="urn:microsoft.com/office/officeart/2005/8/layout/hierarchy2"/>
    <dgm:cxn modelId="{38DAB748-A24F-42D9-B718-289B5F922350}" type="presParOf" srcId="{CF4A6D1B-E90A-40B7-8E44-713D3F409C4B}" destId="{02DD1BBC-CC3F-4DBE-98A7-7DF1822BFAC5}" srcOrd="0" destOrd="0" presId="urn:microsoft.com/office/officeart/2005/8/layout/hierarchy2"/>
    <dgm:cxn modelId="{A75722E4-4621-45C8-AAEA-CB9A1B6BF632}" type="presParOf" srcId="{9C1B1C4C-5032-452B-954E-556DCCB6E1E4}" destId="{82A00D57-0471-4F11-A78D-D9D24FF29C71}" srcOrd="7" destOrd="0" presId="urn:microsoft.com/office/officeart/2005/8/layout/hierarchy2"/>
    <dgm:cxn modelId="{FD2A065C-CD26-445B-A0D2-53EA3E3EC65A}" type="presParOf" srcId="{82A00D57-0471-4F11-A78D-D9D24FF29C71}" destId="{F65BE2F9-793A-47FA-8556-C1D9715F1186}" srcOrd="0" destOrd="0" presId="urn:microsoft.com/office/officeart/2005/8/layout/hierarchy2"/>
    <dgm:cxn modelId="{A1AE6DBE-49FA-4183-B422-544156F1D787}" type="presParOf" srcId="{82A00D57-0471-4F11-A78D-D9D24FF29C71}" destId="{9EFE55BB-D702-4A4C-9148-20F37F29DD8B}" srcOrd="1" destOrd="0" presId="urn:microsoft.com/office/officeart/2005/8/layout/hierarchy2"/>
    <dgm:cxn modelId="{AA84282A-7355-445B-883B-10B3E64F7DC4}" type="presParOf" srcId="{9C1B1C4C-5032-452B-954E-556DCCB6E1E4}" destId="{733EE196-7814-4519-B00E-58AD253AF152}" srcOrd="8" destOrd="0" presId="urn:microsoft.com/office/officeart/2005/8/layout/hierarchy2"/>
    <dgm:cxn modelId="{9B4FF7A5-37DE-4A6B-A852-776BB172A3CA}" type="presParOf" srcId="{733EE196-7814-4519-B00E-58AD253AF152}" destId="{5931DC12-76A3-4910-91CD-6C1387D95C8D}" srcOrd="0" destOrd="0" presId="urn:microsoft.com/office/officeart/2005/8/layout/hierarchy2"/>
    <dgm:cxn modelId="{28A29FAC-4943-416F-80AA-6E0EE3AC0C67}" type="presParOf" srcId="{9C1B1C4C-5032-452B-954E-556DCCB6E1E4}" destId="{40085540-DEE5-414A-98FF-79E401724BCE}" srcOrd="9" destOrd="0" presId="urn:microsoft.com/office/officeart/2005/8/layout/hierarchy2"/>
    <dgm:cxn modelId="{B210B661-25D5-4DA2-9558-A92D2C2E0D16}" type="presParOf" srcId="{40085540-DEE5-414A-98FF-79E401724BCE}" destId="{800F4603-4DCE-408E-BC55-EE4C35BCA01C}" srcOrd="0" destOrd="0" presId="urn:microsoft.com/office/officeart/2005/8/layout/hierarchy2"/>
    <dgm:cxn modelId="{2D56D749-D756-4B8E-B5DB-F9FE4C0A6D7C}" type="presParOf" srcId="{40085540-DEE5-414A-98FF-79E401724BCE}" destId="{F84AF45C-F9D8-4D37-B1B3-B8549D8AAA7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A5B80D9-FC13-456A-A709-8B2F2415DC5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963A804-EA04-44AC-BB65-FCC7F6C8A043}">
      <dgm:prSet phldrT="[Teks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l-PL" sz="1400" b="1" dirty="0" smtClean="0">
              <a:latin typeface="Calibri" pitchFamily="34" charset="0"/>
            </a:rPr>
            <a:t>Oś 5</a:t>
          </a:r>
        </a:p>
        <a:p>
          <a:r>
            <a:rPr lang="pl-PL" sz="1400" b="1" dirty="0" smtClean="0">
              <a:latin typeface="Calibri" pitchFamily="34" charset="0"/>
            </a:rPr>
            <a:t>Transport</a:t>
          </a:r>
          <a:endParaRPr lang="pl-PL" sz="1400" b="1" dirty="0">
            <a:latin typeface="Calibri" pitchFamily="34" charset="0"/>
          </a:endParaRPr>
        </a:p>
      </dgm:t>
    </dgm:pt>
    <dgm:pt modelId="{7B141AD2-7C52-4B91-8FDE-525A08476FC0}" type="parTrans" cxnId="{6DC476D6-1E1B-45B2-A92A-4398DB65C690}">
      <dgm:prSet/>
      <dgm:spPr/>
      <dgm:t>
        <a:bodyPr/>
        <a:lstStyle/>
        <a:p>
          <a:endParaRPr lang="pl-PL" sz="1600"/>
        </a:p>
      </dgm:t>
    </dgm:pt>
    <dgm:pt modelId="{2DC983F9-FD49-4562-BC3E-13DAE7161F0B}" type="sibTrans" cxnId="{6DC476D6-1E1B-45B2-A92A-4398DB65C690}">
      <dgm:prSet/>
      <dgm:spPr/>
      <dgm:t>
        <a:bodyPr/>
        <a:lstStyle/>
        <a:p>
          <a:endParaRPr lang="pl-PL" sz="1600"/>
        </a:p>
      </dgm:t>
    </dgm:pt>
    <dgm:pt modelId="{9E5700B2-CE5C-4322-A462-55ED8F8A2DC7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/>
            <a:t>Drogowa dostępność transportowa (PI 7.b) - </a:t>
          </a:r>
          <a:r>
            <a:rPr lang="pl-PL" sz="1200" b="0" i="0" u="none" dirty="0" smtClean="0"/>
            <a:t>190 075 </a:t>
          </a:r>
          <a:r>
            <a:rPr lang="pl-PL" sz="1200" b="0" i="0" u="none" dirty="0" smtClean="0"/>
            <a:t>661 </a:t>
          </a:r>
          <a:r>
            <a:rPr lang="pl-PL" sz="1200" b="0" i="0" u="none" dirty="0" smtClean="0"/>
            <a:t>euro</a:t>
          </a:r>
          <a:r>
            <a:rPr lang="pl-PL" sz="1200" dirty="0" smtClean="0"/>
            <a:t> </a:t>
          </a:r>
          <a:endParaRPr lang="pl-PL" sz="1200" dirty="0"/>
        </a:p>
      </dgm:t>
    </dgm:pt>
    <dgm:pt modelId="{30DB60BC-5373-475A-B1F0-F02EBD483084}" type="parTrans" cxnId="{301F6BF3-A2C9-4A12-859B-7D8E85C2AE88}">
      <dgm:prSet custT="1"/>
      <dgm:spPr/>
      <dgm:t>
        <a:bodyPr/>
        <a:lstStyle/>
        <a:p>
          <a:endParaRPr lang="pl-PL" sz="600"/>
        </a:p>
      </dgm:t>
    </dgm:pt>
    <dgm:pt modelId="{6DCA8472-45EE-4BDB-85CC-375AB36FAB43}" type="sibTrans" cxnId="{301F6BF3-A2C9-4A12-859B-7D8E85C2AE88}">
      <dgm:prSet/>
      <dgm:spPr/>
      <dgm:t>
        <a:bodyPr/>
        <a:lstStyle/>
        <a:p>
          <a:endParaRPr lang="pl-PL" sz="1600"/>
        </a:p>
      </dgm:t>
    </dgm:pt>
    <dgm:pt modelId="{0BEC1A0A-70CA-4401-B028-4D0449FECD79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/>
            <a:t>System transportu kolejowego (PI 7.d) - </a:t>
          </a:r>
          <a:r>
            <a:rPr lang="pl-PL" sz="1200" b="0" i="0" u="none" dirty="0" smtClean="0"/>
            <a:t>150 550 </a:t>
          </a:r>
          <a:r>
            <a:rPr lang="pl-PL" sz="1200" b="0" i="0" u="none" dirty="0" smtClean="0"/>
            <a:t>644 </a:t>
          </a:r>
          <a:r>
            <a:rPr lang="pl-PL" sz="1200" b="0" i="0" u="none" dirty="0" smtClean="0"/>
            <a:t>euro</a:t>
          </a:r>
          <a:endParaRPr lang="pl-PL" sz="1200" dirty="0"/>
        </a:p>
      </dgm:t>
    </dgm:pt>
    <dgm:pt modelId="{6B278C9A-72AF-4556-B1AB-7FE4E5F9A951}" type="parTrans" cxnId="{4DB6F255-629E-4251-AC8F-4306C1B2C8B3}">
      <dgm:prSet custT="1"/>
      <dgm:spPr/>
      <dgm:t>
        <a:bodyPr/>
        <a:lstStyle/>
        <a:p>
          <a:endParaRPr lang="pl-PL" sz="400"/>
        </a:p>
      </dgm:t>
    </dgm:pt>
    <dgm:pt modelId="{B7B1F50E-9D4F-4E0C-B5BA-E70AD3187A4B}" type="sibTrans" cxnId="{4DB6F255-629E-4251-AC8F-4306C1B2C8B3}">
      <dgm:prSet/>
      <dgm:spPr/>
      <dgm:t>
        <a:bodyPr/>
        <a:lstStyle/>
        <a:p>
          <a:endParaRPr lang="pl-PL" sz="1600"/>
        </a:p>
      </dgm:t>
    </dgm:pt>
    <dgm:pt modelId="{36778E4B-CC8F-4DC5-A886-827C34AB6D8E}" type="pres">
      <dgm:prSet presAssocID="{BA5B80D9-FC13-456A-A709-8B2F2415DC5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AD1D863-59F2-481F-A578-D0567F675D61}" type="pres">
      <dgm:prSet presAssocID="{A963A804-EA04-44AC-BB65-FCC7F6C8A043}" presName="root1" presStyleCnt="0"/>
      <dgm:spPr/>
    </dgm:pt>
    <dgm:pt modelId="{754D2DFD-F1C6-4EC2-A2C1-C4045AEA141E}" type="pres">
      <dgm:prSet presAssocID="{A963A804-EA04-44AC-BB65-FCC7F6C8A043}" presName="LevelOneTextNode" presStyleLbl="node0" presStyleIdx="0" presStyleCnt="1" custScaleX="78575" custScaleY="78743" custLinFactNeighborX="9286" custLinFactNeighborY="2071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C1B1C4C-5032-452B-954E-556DCCB6E1E4}" type="pres">
      <dgm:prSet presAssocID="{A963A804-EA04-44AC-BB65-FCC7F6C8A043}" presName="level2hierChild" presStyleCnt="0"/>
      <dgm:spPr/>
    </dgm:pt>
    <dgm:pt modelId="{F6EE6C72-8858-490F-810A-EEFF3DAB7E4A}" type="pres">
      <dgm:prSet presAssocID="{30DB60BC-5373-475A-B1F0-F02EBD483084}" presName="conn2-1" presStyleLbl="parChTrans1D2" presStyleIdx="0" presStyleCnt="2"/>
      <dgm:spPr/>
      <dgm:t>
        <a:bodyPr/>
        <a:lstStyle/>
        <a:p>
          <a:endParaRPr lang="pl-PL"/>
        </a:p>
      </dgm:t>
    </dgm:pt>
    <dgm:pt modelId="{22AECD01-E7D2-4371-BE31-3A86AC42E55D}" type="pres">
      <dgm:prSet presAssocID="{30DB60BC-5373-475A-B1F0-F02EBD483084}" presName="connTx" presStyleLbl="parChTrans1D2" presStyleIdx="0" presStyleCnt="2"/>
      <dgm:spPr/>
      <dgm:t>
        <a:bodyPr/>
        <a:lstStyle/>
        <a:p>
          <a:endParaRPr lang="pl-PL"/>
        </a:p>
      </dgm:t>
    </dgm:pt>
    <dgm:pt modelId="{B9DE2457-9B1D-4612-AAB6-F514C3F785F3}" type="pres">
      <dgm:prSet presAssocID="{9E5700B2-CE5C-4322-A462-55ED8F8A2DC7}" presName="root2" presStyleCnt="0"/>
      <dgm:spPr/>
    </dgm:pt>
    <dgm:pt modelId="{09DD7597-F989-4463-99C0-7EFDA595F79D}" type="pres">
      <dgm:prSet presAssocID="{9E5700B2-CE5C-4322-A462-55ED8F8A2DC7}" presName="LevelTwoTextNode" presStyleLbl="node2" presStyleIdx="0" presStyleCnt="2" custScaleX="143768" custScaleY="24955" custLinFactNeighborX="-6691" custLinFactNeighborY="-65577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B9E8019-2EAD-48E4-983E-0AC43DDE884C}" type="pres">
      <dgm:prSet presAssocID="{9E5700B2-CE5C-4322-A462-55ED8F8A2DC7}" presName="level3hierChild" presStyleCnt="0"/>
      <dgm:spPr/>
    </dgm:pt>
    <dgm:pt modelId="{5FE2471B-45ED-4531-B6DB-3A04644C0349}" type="pres">
      <dgm:prSet presAssocID="{6B278C9A-72AF-4556-B1AB-7FE4E5F9A951}" presName="conn2-1" presStyleLbl="parChTrans1D2" presStyleIdx="1" presStyleCnt="2"/>
      <dgm:spPr/>
      <dgm:t>
        <a:bodyPr/>
        <a:lstStyle/>
        <a:p>
          <a:endParaRPr lang="pl-PL"/>
        </a:p>
      </dgm:t>
    </dgm:pt>
    <dgm:pt modelId="{A609D0A0-7A01-49F0-850B-57BC40CF1858}" type="pres">
      <dgm:prSet presAssocID="{6B278C9A-72AF-4556-B1AB-7FE4E5F9A951}" presName="connTx" presStyleLbl="parChTrans1D2" presStyleIdx="1" presStyleCnt="2"/>
      <dgm:spPr/>
      <dgm:t>
        <a:bodyPr/>
        <a:lstStyle/>
        <a:p>
          <a:endParaRPr lang="pl-PL"/>
        </a:p>
      </dgm:t>
    </dgm:pt>
    <dgm:pt modelId="{87C71272-4C51-4616-871F-6A5BD7C19F18}" type="pres">
      <dgm:prSet presAssocID="{0BEC1A0A-70CA-4401-B028-4D0449FECD79}" presName="root2" presStyleCnt="0"/>
      <dgm:spPr/>
    </dgm:pt>
    <dgm:pt modelId="{60DAEB24-E927-43D5-A35D-FCF6764637E6}" type="pres">
      <dgm:prSet presAssocID="{0BEC1A0A-70CA-4401-B028-4D0449FECD79}" presName="LevelTwoTextNode" presStyleLbl="node2" presStyleIdx="1" presStyleCnt="2" custScaleX="142346" custScaleY="29078" custLinFactNeighborX="-6678" custLinFactNeighborY="-1119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51095D0-9FD5-4C35-9537-7E01FF1B910B}" type="pres">
      <dgm:prSet presAssocID="{0BEC1A0A-70CA-4401-B028-4D0449FECD79}" presName="level3hierChild" presStyleCnt="0"/>
      <dgm:spPr/>
    </dgm:pt>
  </dgm:ptLst>
  <dgm:cxnLst>
    <dgm:cxn modelId="{119EFE03-596B-45D5-AEBB-BBD6E67610BE}" type="presOf" srcId="{6B278C9A-72AF-4556-B1AB-7FE4E5F9A951}" destId="{5FE2471B-45ED-4531-B6DB-3A04644C0349}" srcOrd="0" destOrd="0" presId="urn:microsoft.com/office/officeart/2005/8/layout/hierarchy2"/>
    <dgm:cxn modelId="{6E24ABBD-DE47-46E0-B3EA-F3306B99C698}" type="presOf" srcId="{9E5700B2-CE5C-4322-A462-55ED8F8A2DC7}" destId="{09DD7597-F989-4463-99C0-7EFDA595F79D}" srcOrd="0" destOrd="0" presId="urn:microsoft.com/office/officeart/2005/8/layout/hierarchy2"/>
    <dgm:cxn modelId="{4DB6F255-629E-4251-AC8F-4306C1B2C8B3}" srcId="{A963A804-EA04-44AC-BB65-FCC7F6C8A043}" destId="{0BEC1A0A-70CA-4401-B028-4D0449FECD79}" srcOrd="1" destOrd="0" parTransId="{6B278C9A-72AF-4556-B1AB-7FE4E5F9A951}" sibTransId="{B7B1F50E-9D4F-4E0C-B5BA-E70AD3187A4B}"/>
    <dgm:cxn modelId="{173530D6-5C45-4FC3-B61D-9205DF2C3A4B}" type="presOf" srcId="{30DB60BC-5373-475A-B1F0-F02EBD483084}" destId="{22AECD01-E7D2-4371-BE31-3A86AC42E55D}" srcOrd="1" destOrd="0" presId="urn:microsoft.com/office/officeart/2005/8/layout/hierarchy2"/>
    <dgm:cxn modelId="{301F6BF3-A2C9-4A12-859B-7D8E85C2AE88}" srcId="{A963A804-EA04-44AC-BB65-FCC7F6C8A043}" destId="{9E5700B2-CE5C-4322-A462-55ED8F8A2DC7}" srcOrd="0" destOrd="0" parTransId="{30DB60BC-5373-475A-B1F0-F02EBD483084}" sibTransId="{6DCA8472-45EE-4BDB-85CC-375AB36FAB43}"/>
    <dgm:cxn modelId="{20B2AD40-65B0-4EA0-99F9-1B75F69F6926}" type="presOf" srcId="{0BEC1A0A-70CA-4401-B028-4D0449FECD79}" destId="{60DAEB24-E927-43D5-A35D-FCF6764637E6}" srcOrd="0" destOrd="0" presId="urn:microsoft.com/office/officeart/2005/8/layout/hierarchy2"/>
    <dgm:cxn modelId="{B4C85E8C-2EA9-4A4F-BC3A-DC588B0CF231}" type="presOf" srcId="{BA5B80D9-FC13-456A-A709-8B2F2415DC5B}" destId="{36778E4B-CC8F-4DC5-A886-827C34AB6D8E}" srcOrd="0" destOrd="0" presId="urn:microsoft.com/office/officeart/2005/8/layout/hierarchy2"/>
    <dgm:cxn modelId="{437A7600-9F92-47EB-AC09-ACCF9700E3F5}" type="presOf" srcId="{30DB60BC-5373-475A-B1F0-F02EBD483084}" destId="{F6EE6C72-8858-490F-810A-EEFF3DAB7E4A}" srcOrd="0" destOrd="0" presId="urn:microsoft.com/office/officeart/2005/8/layout/hierarchy2"/>
    <dgm:cxn modelId="{6DC476D6-1E1B-45B2-A92A-4398DB65C690}" srcId="{BA5B80D9-FC13-456A-A709-8B2F2415DC5B}" destId="{A963A804-EA04-44AC-BB65-FCC7F6C8A043}" srcOrd="0" destOrd="0" parTransId="{7B141AD2-7C52-4B91-8FDE-525A08476FC0}" sibTransId="{2DC983F9-FD49-4562-BC3E-13DAE7161F0B}"/>
    <dgm:cxn modelId="{DC621CD1-A8FA-46A3-A7C4-E5000FBEA445}" type="presOf" srcId="{A963A804-EA04-44AC-BB65-FCC7F6C8A043}" destId="{754D2DFD-F1C6-4EC2-A2C1-C4045AEA141E}" srcOrd="0" destOrd="0" presId="urn:microsoft.com/office/officeart/2005/8/layout/hierarchy2"/>
    <dgm:cxn modelId="{C3ED394D-CC1A-4CC1-ADF5-8213B87C34E5}" type="presOf" srcId="{6B278C9A-72AF-4556-B1AB-7FE4E5F9A951}" destId="{A609D0A0-7A01-49F0-850B-57BC40CF1858}" srcOrd="1" destOrd="0" presId="urn:microsoft.com/office/officeart/2005/8/layout/hierarchy2"/>
    <dgm:cxn modelId="{9A0540FA-9724-449F-AB95-74E2235DBE6F}" type="presParOf" srcId="{36778E4B-CC8F-4DC5-A886-827C34AB6D8E}" destId="{9AD1D863-59F2-481F-A578-D0567F675D61}" srcOrd="0" destOrd="0" presId="urn:microsoft.com/office/officeart/2005/8/layout/hierarchy2"/>
    <dgm:cxn modelId="{0D37BB52-221E-4BFD-B2BB-F7DA2A70F2FD}" type="presParOf" srcId="{9AD1D863-59F2-481F-A578-D0567F675D61}" destId="{754D2DFD-F1C6-4EC2-A2C1-C4045AEA141E}" srcOrd="0" destOrd="0" presId="urn:microsoft.com/office/officeart/2005/8/layout/hierarchy2"/>
    <dgm:cxn modelId="{16F7E8E9-2CFF-4D03-9A8D-60E9B4623023}" type="presParOf" srcId="{9AD1D863-59F2-481F-A578-D0567F675D61}" destId="{9C1B1C4C-5032-452B-954E-556DCCB6E1E4}" srcOrd="1" destOrd="0" presId="urn:microsoft.com/office/officeart/2005/8/layout/hierarchy2"/>
    <dgm:cxn modelId="{DCEFDF62-C31F-47A1-B32A-02F767295F5D}" type="presParOf" srcId="{9C1B1C4C-5032-452B-954E-556DCCB6E1E4}" destId="{F6EE6C72-8858-490F-810A-EEFF3DAB7E4A}" srcOrd="0" destOrd="0" presId="urn:microsoft.com/office/officeart/2005/8/layout/hierarchy2"/>
    <dgm:cxn modelId="{64E88D1E-1AC3-4B3E-AFED-37FC42F6FC6C}" type="presParOf" srcId="{F6EE6C72-8858-490F-810A-EEFF3DAB7E4A}" destId="{22AECD01-E7D2-4371-BE31-3A86AC42E55D}" srcOrd="0" destOrd="0" presId="urn:microsoft.com/office/officeart/2005/8/layout/hierarchy2"/>
    <dgm:cxn modelId="{2F2D450D-C2E1-4FD8-8F2A-EDD62CDF75E5}" type="presParOf" srcId="{9C1B1C4C-5032-452B-954E-556DCCB6E1E4}" destId="{B9DE2457-9B1D-4612-AAB6-F514C3F785F3}" srcOrd="1" destOrd="0" presId="urn:microsoft.com/office/officeart/2005/8/layout/hierarchy2"/>
    <dgm:cxn modelId="{C9280790-C99E-41E9-9919-30313284B0B2}" type="presParOf" srcId="{B9DE2457-9B1D-4612-AAB6-F514C3F785F3}" destId="{09DD7597-F989-4463-99C0-7EFDA595F79D}" srcOrd="0" destOrd="0" presId="urn:microsoft.com/office/officeart/2005/8/layout/hierarchy2"/>
    <dgm:cxn modelId="{C49A2A78-A82A-40B4-904B-1B715A694C33}" type="presParOf" srcId="{B9DE2457-9B1D-4612-AAB6-F514C3F785F3}" destId="{EB9E8019-2EAD-48E4-983E-0AC43DDE884C}" srcOrd="1" destOrd="0" presId="urn:microsoft.com/office/officeart/2005/8/layout/hierarchy2"/>
    <dgm:cxn modelId="{667A34C4-8654-4470-A2DD-9C52136C65CF}" type="presParOf" srcId="{9C1B1C4C-5032-452B-954E-556DCCB6E1E4}" destId="{5FE2471B-45ED-4531-B6DB-3A04644C0349}" srcOrd="2" destOrd="0" presId="urn:microsoft.com/office/officeart/2005/8/layout/hierarchy2"/>
    <dgm:cxn modelId="{6ECE2E91-CBB6-434D-BA98-8163603ED945}" type="presParOf" srcId="{5FE2471B-45ED-4531-B6DB-3A04644C0349}" destId="{A609D0A0-7A01-49F0-850B-57BC40CF1858}" srcOrd="0" destOrd="0" presId="urn:microsoft.com/office/officeart/2005/8/layout/hierarchy2"/>
    <dgm:cxn modelId="{D8EB1902-0214-49CC-9396-64018A825F15}" type="presParOf" srcId="{9C1B1C4C-5032-452B-954E-556DCCB6E1E4}" destId="{87C71272-4C51-4616-871F-6A5BD7C19F18}" srcOrd="3" destOrd="0" presId="urn:microsoft.com/office/officeart/2005/8/layout/hierarchy2"/>
    <dgm:cxn modelId="{F9CA77BB-FEE1-44CA-9A31-5F3C8A78A909}" type="presParOf" srcId="{87C71272-4C51-4616-871F-6A5BD7C19F18}" destId="{60DAEB24-E927-43D5-A35D-FCF6764637E6}" srcOrd="0" destOrd="0" presId="urn:microsoft.com/office/officeart/2005/8/layout/hierarchy2"/>
    <dgm:cxn modelId="{6D4D9E4F-AD6B-4B45-B7AE-60DE564E863C}" type="presParOf" srcId="{87C71272-4C51-4616-871F-6A5BD7C19F18}" destId="{951095D0-9FD5-4C35-9537-7E01FF1B910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A5B80D9-FC13-456A-A709-8B2F2415DC5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963A804-EA04-44AC-BB65-FCC7F6C8A043}">
      <dgm:prSet phldrT="[Teks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l-PL" sz="1400" b="1" dirty="0" smtClean="0"/>
            <a:t>Oś 6</a:t>
          </a:r>
        </a:p>
        <a:p>
          <a:r>
            <a:rPr lang="pl-PL" sz="1400" b="1" dirty="0" smtClean="0"/>
            <a:t>Infrastruktura spójności społecznej</a:t>
          </a:r>
          <a:endParaRPr lang="pl-PL" sz="1400" b="1" dirty="0"/>
        </a:p>
      </dgm:t>
    </dgm:pt>
    <dgm:pt modelId="{7B141AD2-7C52-4B91-8FDE-525A08476FC0}" type="parTrans" cxnId="{6DC476D6-1E1B-45B2-A92A-4398DB65C690}">
      <dgm:prSet/>
      <dgm:spPr/>
      <dgm:t>
        <a:bodyPr/>
        <a:lstStyle/>
        <a:p>
          <a:endParaRPr lang="pl-PL" sz="1400"/>
        </a:p>
      </dgm:t>
    </dgm:pt>
    <dgm:pt modelId="{2DC983F9-FD49-4562-BC3E-13DAE7161F0B}" type="sibTrans" cxnId="{6DC476D6-1E1B-45B2-A92A-4398DB65C690}">
      <dgm:prSet/>
      <dgm:spPr/>
      <dgm:t>
        <a:bodyPr/>
        <a:lstStyle/>
        <a:p>
          <a:endParaRPr lang="pl-PL" sz="1400"/>
        </a:p>
      </dgm:t>
    </dgm:pt>
    <dgm:pt modelId="{9E5700B2-CE5C-4322-A462-55ED8F8A2DC7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Inwestycje w infrastrukturę społeczną (PI 9.a) - </a:t>
          </a:r>
          <a:r>
            <a:rPr lang="pl-PL" sz="1200" b="0" i="0" u="none" dirty="0" smtClean="0">
              <a:latin typeface="Calibri" pitchFamily="34" charset="0"/>
            </a:rPr>
            <a:t>33 006 </a:t>
          </a:r>
          <a:r>
            <a:rPr lang="pl-PL" sz="1200" b="0" i="0" u="none" dirty="0" smtClean="0">
              <a:latin typeface="Calibri" pitchFamily="34" charset="0"/>
            </a:rPr>
            <a:t>900 </a:t>
          </a:r>
          <a:r>
            <a:rPr lang="pl-PL" sz="1200" b="0" i="0" u="none" dirty="0" smtClean="0">
              <a:latin typeface="Calibri" pitchFamily="34" charset="0"/>
            </a:rPr>
            <a:t>e</a:t>
          </a:r>
          <a:r>
            <a:rPr lang="pl-PL" sz="1200" b="0" i="0" u="none" dirty="0" smtClean="0"/>
            <a:t>uro</a:t>
          </a:r>
          <a:endParaRPr lang="pl-PL" sz="1200" dirty="0">
            <a:latin typeface="Calibri" pitchFamily="34" charset="0"/>
          </a:endParaRPr>
        </a:p>
      </dgm:t>
    </dgm:pt>
    <dgm:pt modelId="{30DB60BC-5373-475A-B1F0-F02EBD483084}" type="parTrans" cxnId="{301F6BF3-A2C9-4A12-859B-7D8E85C2AE88}">
      <dgm:prSet custT="1"/>
      <dgm:spPr/>
      <dgm:t>
        <a:bodyPr/>
        <a:lstStyle/>
        <a:p>
          <a:endParaRPr lang="pl-PL" sz="400"/>
        </a:p>
      </dgm:t>
    </dgm:pt>
    <dgm:pt modelId="{6DCA8472-45EE-4BDB-85CC-375AB36FAB43}" type="sibTrans" cxnId="{301F6BF3-A2C9-4A12-859B-7D8E85C2AE88}">
      <dgm:prSet/>
      <dgm:spPr/>
      <dgm:t>
        <a:bodyPr/>
        <a:lstStyle/>
        <a:p>
          <a:endParaRPr lang="pl-PL" sz="1400"/>
        </a:p>
      </dgm:t>
    </dgm:pt>
    <dgm:pt modelId="{4C7C75C3-9539-47AB-B74E-D2B1EDE42FBA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Inwestycje w infrastrukturę zdrowotną (PI 9.a) - </a:t>
          </a:r>
          <a:r>
            <a:rPr lang="pl-PL" sz="1200" b="0" i="0" u="none" dirty="0" smtClean="0">
              <a:latin typeface="Calibri" pitchFamily="34" charset="0"/>
            </a:rPr>
            <a:t>56 608 </a:t>
          </a:r>
          <a:r>
            <a:rPr lang="pl-PL" sz="1200" b="0" i="0" u="none" dirty="0" smtClean="0">
              <a:latin typeface="Calibri" pitchFamily="34" charset="0"/>
            </a:rPr>
            <a:t>280 </a:t>
          </a:r>
          <a:r>
            <a:rPr lang="pl-PL" sz="1200" b="0" i="0" u="none" dirty="0" smtClean="0">
              <a:latin typeface="Calibri" pitchFamily="34" charset="0"/>
            </a:rPr>
            <a:t>euro</a:t>
          </a:r>
          <a:r>
            <a:rPr lang="pl-PL" sz="1200" b="0" i="0" u="none" dirty="0" smtClean="0"/>
            <a:t>    </a:t>
          </a:r>
          <a:r>
            <a:rPr lang="pl-PL" sz="1200" dirty="0" smtClean="0">
              <a:latin typeface="Calibri" pitchFamily="34" charset="0"/>
            </a:rPr>
            <a:t> </a:t>
          </a:r>
          <a:endParaRPr lang="pl-PL" sz="1200" dirty="0">
            <a:latin typeface="Calibri" pitchFamily="34" charset="0"/>
          </a:endParaRPr>
        </a:p>
      </dgm:t>
    </dgm:pt>
    <dgm:pt modelId="{5D6F7B18-2C67-4132-AA90-9A9B386A12A2}" type="parTrans" cxnId="{56CC96D1-3B1C-493D-93B0-E744784C33A0}">
      <dgm:prSet custT="1"/>
      <dgm:spPr/>
      <dgm:t>
        <a:bodyPr/>
        <a:lstStyle/>
        <a:p>
          <a:endParaRPr lang="pl-PL" sz="300"/>
        </a:p>
      </dgm:t>
    </dgm:pt>
    <dgm:pt modelId="{CD9086CE-E27F-42B7-890E-6B831DB21265}" type="sibTrans" cxnId="{56CC96D1-3B1C-493D-93B0-E744784C33A0}">
      <dgm:prSet/>
      <dgm:spPr/>
      <dgm:t>
        <a:bodyPr/>
        <a:lstStyle/>
        <a:p>
          <a:endParaRPr lang="pl-PL" sz="1400"/>
        </a:p>
      </dgm:t>
    </dgm:pt>
    <dgm:pt modelId="{34CB4E8B-A021-4F87-8A37-0D9751D8CC21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Rewitalizacja zdegradowanych obszarów (PI 9.b) - </a:t>
          </a:r>
          <a:r>
            <a:rPr lang="pl-PL" sz="1200" b="0" i="0" u="none" dirty="0" smtClean="0">
              <a:latin typeface="Calibri" pitchFamily="34" charset="0"/>
            </a:rPr>
            <a:t>73 411 </a:t>
          </a:r>
          <a:r>
            <a:rPr lang="pl-PL" sz="1200" b="0" i="0" u="none" dirty="0" smtClean="0">
              <a:latin typeface="Calibri" pitchFamily="34" charset="0"/>
            </a:rPr>
            <a:t>652 </a:t>
          </a:r>
          <a:r>
            <a:rPr lang="pl-PL" sz="1200" b="0" i="0" u="none" dirty="0" smtClean="0">
              <a:latin typeface="Calibri" pitchFamily="34" charset="0"/>
            </a:rPr>
            <a:t>euro</a:t>
          </a:r>
          <a:endParaRPr lang="pl-PL" sz="1200" dirty="0">
            <a:latin typeface="Calibri" pitchFamily="34" charset="0"/>
          </a:endParaRPr>
        </a:p>
      </dgm:t>
    </dgm:pt>
    <dgm:pt modelId="{6C824EB1-468C-4072-B430-8246FFCB19DC}" type="parTrans" cxnId="{ECCF5F66-DF30-4671-90AD-CCC800A6C24E}">
      <dgm:prSet custT="1"/>
      <dgm:spPr/>
      <dgm:t>
        <a:bodyPr/>
        <a:lstStyle/>
        <a:p>
          <a:endParaRPr lang="pl-PL" sz="400"/>
        </a:p>
      </dgm:t>
    </dgm:pt>
    <dgm:pt modelId="{7785A379-CA62-4A67-AAFD-6615C5EF0954}" type="sibTrans" cxnId="{ECCF5F66-DF30-4671-90AD-CCC800A6C24E}">
      <dgm:prSet/>
      <dgm:spPr/>
      <dgm:t>
        <a:bodyPr/>
        <a:lstStyle/>
        <a:p>
          <a:endParaRPr lang="pl-PL" sz="1400"/>
        </a:p>
      </dgm:t>
    </dgm:pt>
    <dgm:pt modelId="{36778E4B-CC8F-4DC5-A886-827C34AB6D8E}" type="pres">
      <dgm:prSet presAssocID="{BA5B80D9-FC13-456A-A709-8B2F2415DC5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AD1D863-59F2-481F-A578-D0567F675D61}" type="pres">
      <dgm:prSet presAssocID="{A963A804-EA04-44AC-BB65-FCC7F6C8A043}" presName="root1" presStyleCnt="0"/>
      <dgm:spPr/>
    </dgm:pt>
    <dgm:pt modelId="{754D2DFD-F1C6-4EC2-A2C1-C4045AEA141E}" type="pres">
      <dgm:prSet presAssocID="{A963A804-EA04-44AC-BB65-FCC7F6C8A043}" presName="LevelOneTextNode" presStyleLbl="node0" presStyleIdx="0" presStyleCnt="1" custScaleX="57200" custScaleY="86852" custLinFactNeighborX="-4390" custLinFactNeighborY="220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C1B1C4C-5032-452B-954E-556DCCB6E1E4}" type="pres">
      <dgm:prSet presAssocID="{A963A804-EA04-44AC-BB65-FCC7F6C8A043}" presName="level2hierChild" presStyleCnt="0"/>
      <dgm:spPr/>
    </dgm:pt>
    <dgm:pt modelId="{F6EE6C72-8858-490F-810A-EEFF3DAB7E4A}" type="pres">
      <dgm:prSet presAssocID="{30DB60BC-5373-475A-B1F0-F02EBD483084}" presName="conn2-1" presStyleLbl="parChTrans1D2" presStyleIdx="0" presStyleCnt="3"/>
      <dgm:spPr/>
      <dgm:t>
        <a:bodyPr/>
        <a:lstStyle/>
        <a:p>
          <a:endParaRPr lang="pl-PL"/>
        </a:p>
      </dgm:t>
    </dgm:pt>
    <dgm:pt modelId="{22AECD01-E7D2-4371-BE31-3A86AC42E55D}" type="pres">
      <dgm:prSet presAssocID="{30DB60BC-5373-475A-B1F0-F02EBD483084}" presName="connTx" presStyleLbl="parChTrans1D2" presStyleIdx="0" presStyleCnt="3"/>
      <dgm:spPr/>
      <dgm:t>
        <a:bodyPr/>
        <a:lstStyle/>
        <a:p>
          <a:endParaRPr lang="pl-PL"/>
        </a:p>
      </dgm:t>
    </dgm:pt>
    <dgm:pt modelId="{B9DE2457-9B1D-4612-AAB6-F514C3F785F3}" type="pres">
      <dgm:prSet presAssocID="{9E5700B2-CE5C-4322-A462-55ED8F8A2DC7}" presName="root2" presStyleCnt="0"/>
      <dgm:spPr/>
    </dgm:pt>
    <dgm:pt modelId="{09DD7597-F989-4463-99C0-7EFDA595F79D}" type="pres">
      <dgm:prSet presAssocID="{9E5700B2-CE5C-4322-A462-55ED8F8A2DC7}" presName="LevelTwoTextNode" presStyleLbl="node2" presStyleIdx="0" presStyleCnt="3" custScaleX="108642" custScaleY="22124" custLinFactNeighborX="-11190" custLinFactNeighborY="702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B9E8019-2EAD-48E4-983E-0AC43DDE884C}" type="pres">
      <dgm:prSet presAssocID="{9E5700B2-CE5C-4322-A462-55ED8F8A2DC7}" presName="level3hierChild" presStyleCnt="0"/>
      <dgm:spPr/>
    </dgm:pt>
    <dgm:pt modelId="{F9AFCDBC-326D-4DDB-A721-33CC0258BEEB}" type="pres">
      <dgm:prSet presAssocID="{5D6F7B18-2C67-4132-AA90-9A9B386A12A2}" presName="conn2-1" presStyleLbl="parChTrans1D2" presStyleIdx="1" presStyleCnt="3"/>
      <dgm:spPr/>
      <dgm:t>
        <a:bodyPr/>
        <a:lstStyle/>
        <a:p>
          <a:endParaRPr lang="pl-PL"/>
        </a:p>
      </dgm:t>
    </dgm:pt>
    <dgm:pt modelId="{E7077B8A-59EF-4EF2-BC5D-D10227D9E26C}" type="pres">
      <dgm:prSet presAssocID="{5D6F7B18-2C67-4132-AA90-9A9B386A12A2}" presName="connTx" presStyleLbl="parChTrans1D2" presStyleIdx="1" presStyleCnt="3"/>
      <dgm:spPr/>
      <dgm:t>
        <a:bodyPr/>
        <a:lstStyle/>
        <a:p>
          <a:endParaRPr lang="pl-PL"/>
        </a:p>
      </dgm:t>
    </dgm:pt>
    <dgm:pt modelId="{79774B11-48BF-4D0D-8F5F-48C8A939ACF9}" type="pres">
      <dgm:prSet presAssocID="{4C7C75C3-9539-47AB-B74E-D2B1EDE42FBA}" presName="root2" presStyleCnt="0"/>
      <dgm:spPr/>
    </dgm:pt>
    <dgm:pt modelId="{2626F231-245A-4C11-8BD1-B130C877FF27}" type="pres">
      <dgm:prSet presAssocID="{4C7C75C3-9539-47AB-B74E-D2B1EDE42FBA}" presName="LevelTwoTextNode" presStyleLbl="node2" presStyleIdx="1" presStyleCnt="3" custScaleX="111560" custScaleY="20224" custLinFactNeighborX="-11768" custLinFactNeighborY="690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DD3E19F0-5084-43CB-BA57-E7A7E0DB229C}" type="pres">
      <dgm:prSet presAssocID="{4C7C75C3-9539-47AB-B74E-D2B1EDE42FBA}" presName="level3hierChild" presStyleCnt="0"/>
      <dgm:spPr/>
    </dgm:pt>
    <dgm:pt modelId="{3830FC96-663F-4315-AB03-456A49F98EFC}" type="pres">
      <dgm:prSet presAssocID="{6C824EB1-468C-4072-B430-8246FFCB19DC}" presName="conn2-1" presStyleLbl="parChTrans1D2" presStyleIdx="2" presStyleCnt="3"/>
      <dgm:spPr/>
      <dgm:t>
        <a:bodyPr/>
        <a:lstStyle/>
        <a:p>
          <a:endParaRPr lang="pl-PL"/>
        </a:p>
      </dgm:t>
    </dgm:pt>
    <dgm:pt modelId="{D654737E-AD86-4F72-9FD9-1996877A19C6}" type="pres">
      <dgm:prSet presAssocID="{6C824EB1-468C-4072-B430-8246FFCB19DC}" presName="connTx" presStyleLbl="parChTrans1D2" presStyleIdx="2" presStyleCnt="3"/>
      <dgm:spPr/>
      <dgm:t>
        <a:bodyPr/>
        <a:lstStyle/>
        <a:p>
          <a:endParaRPr lang="pl-PL"/>
        </a:p>
      </dgm:t>
    </dgm:pt>
    <dgm:pt modelId="{F79EDB37-FA5E-44E0-9890-781103650BCE}" type="pres">
      <dgm:prSet presAssocID="{34CB4E8B-A021-4F87-8A37-0D9751D8CC21}" presName="root2" presStyleCnt="0"/>
      <dgm:spPr/>
    </dgm:pt>
    <dgm:pt modelId="{08B05691-E464-4F4F-995C-A5C7B16FD06A}" type="pres">
      <dgm:prSet presAssocID="{34CB4E8B-A021-4F87-8A37-0D9751D8CC21}" presName="LevelTwoTextNode" presStyleLbl="node2" presStyleIdx="2" presStyleCnt="3" custScaleX="112526" custScaleY="20983" custLinFactNeighborX="-11768" custLinFactNeighborY="55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0CC362D5-2AAF-4A42-9945-64E83A6CF6F1}" type="pres">
      <dgm:prSet presAssocID="{34CB4E8B-A021-4F87-8A37-0D9751D8CC21}" presName="level3hierChild" presStyleCnt="0"/>
      <dgm:spPr/>
    </dgm:pt>
  </dgm:ptLst>
  <dgm:cxnLst>
    <dgm:cxn modelId="{04E7C555-8EA6-445E-8340-17FE9E3818F7}" type="presOf" srcId="{34CB4E8B-A021-4F87-8A37-0D9751D8CC21}" destId="{08B05691-E464-4F4F-995C-A5C7B16FD06A}" srcOrd="0" destOrd="0" presId="urn:microsoft.com/office/officeart/2005/8/layout/hierarchy2"/>
    <dgm:cxn modelId="{4031C237-CE41-41A8-A34D-FADA70640052}" type="presOf" srcId="{6C824EB1-468C-4072-B430-8246FFCB19DC}" destId="{3830FC96-663F-4315-AB03-456A49F98EFC}" srcOrd="0" destOrd="0" presId="urn:microsoft.com/office/officeart/2005/8/layout/hierarchy2"/>
    <dgm:cxn modelId="{5C2732CB-5DB0-49B9-AAF2-D66C941B3E4D}" type="presOf" srcId="{9E5700B2-CE5C-4322-A462-55ED8F8A2DC7}" destId="{09DD7597-F989-4463-99C0-7EFDA595F79D}" srcOrd="0" destOrd="0" presId="urn:microsoft.com/office/officeart/2005/8/layout/hierarchy2"/>
    <dgm:cxn modelId="{C67A2FC9-B367-4906-B945-E5DFC80C3831}" type="presOf" srcId="{30DB60BC-5373-475A-B1F0-F02EBD483084}" destId="{22AECD01-E7D2-4371-BE31-3A86AC42E55D}" srcOrd="1" destOrd="0" presId="urn:microsoft.com/office/officeart/2005/8/layout/hierarchy2"/>
    <dgm:cxn modelId="{AB68202A-8C9C-4FF1-89A5-8B21D04A2F44}" type="presOf" srcId="{BA5B80D9-FC13-456A-A709-8B2F2415DC5B}" destId="{36778E4B-CC8F-4DC5-A886-827C34AB6D8E}" srcOrd="0" destOrd="0" presId="urn:microsoft.com/office/officeart/2005/8/layout/hierarchy2"/>
    <dgm:cxn modelId="{301F6BF3-A2C9-4A12-859B-7D8E85C2AE88}" srcId="{A963A804-EA04-44AC-BB65-FCC7F6C8A043}" destId="{9E5700B2-CE5C-4322-A462-55ED8F8A2DC7}" srcOrd="0" destOrd="0" parTransId="{30DB60BC-5373-475A-B1F0-F02EBD483084}" sibTransId="{6DCA8472-45EE-4BDB-85CC-375AB36FAB43}"/>
    <dgm:cxn modelId="{D97D1053-8A75-46B7-A1B3-E08F442B6515}" type="presOf" srcId="{30DB60BC-5373-475A-B1F0-F02EBD483084}" destId="{F6EE6C72-8858-490F-810A-EEFF3DAB7E4A}" srcOrd="0" destOrd="0" presId="urn:microsoft.com/office/officeart/2005/8/layout/hierarchy2"/>
    <dgm:cxn modelId="{6DC476D6-1E1B-45B2-A92A-4398DB65C690}" srcId="{BA5B80D9-FC13-456A-A709-8B2F2415DC5B}" destId="{A963A804-EA04-44AC-BB65-FCC7F6C8A043}" srcOrd="0" destOrd="0" parTransId="{7B141AD2-7C52-4B91-8FDE-525A08476FC0}" sibTransId="{2DC983F9-FD49-4562-BC3E-13DAE7161F0B}"/>
    <dgm:cxn modelId="{ECCF5F66-DF30-4671-90AD-CCC800A6C24E}" srcId="{A963A804-EA04-44AC-BB65-FCC7F6C8A043}" destId="{34CB4E8B-A021-4F87-8A37-0D9751D8CC21}" srcOrd="2" destOrd="0" parTransId="{6C824EB1-468C-4072-B430-8246FFCB19DC}" sibTransId="{7785A379-CA62-4A67-AAFD-6615C5EF0954}"/>
    <dgm:cxn modelId="{ED57B7DD-84BB-4536-B7A5-C75E61A02179}" type="presOf" srcId="{5D6F7B18-2C67-4132-AA90-9A9B386A12A2}" destId="{E7077B8A-59EF-4EF2-BC5D-D10227D9E26C}" srcOrd="1" destOrd="0" presId="urn:microsoft.com/office/officeart/2005/8/layout/hierarchy2"/>
    <dgm:cxn modelId="{21AB7E2B-F03F-49AA-BF14-3852C9B70AB8}" type="presOf" srcId="{6C824EB1-468C-4072-B430-8246FFCB19DC}" destId="{D654737E-AD86-4F72-9FD9-1996877A19C6}" srcOrd="1" destOrd="0" presId="urn:microsoft.com/office/officeart/2005/8/layout/hierarchy2"/>
    <dgm:cxn modelId="{56CC96D1-3B1C-493D-93B0-E744784C33A0}" srcId="{A963A804-EA04-44AC-BB65-FCC7F6C8A043}" destId="{4C7C75C3-9539-47AB-B74E-D2B1EDE42FBA}" srcOrd="1" destOrd="0" parTransId="{5D6F7B18-2C67-4132-AA90-9A9B386A12A2}" sibTransId="{CD9086CE-E27F-42B7-890E-6B831DB21265}"/>
    <dgm:cxn modelId="{5EE6C106-5E47-4AC4-BE83-76B4863C7EDB}" type="presOf" srcId="{5D6F7B18-2C67-4132-AA90-9A9B386A12A2}" destId="{F9AFCDBC-326D-4DDB-A721-33CC0258BEEB}" srcOrd="0" destOrd="0" presId="urn:microsoft.com/office/officeart/2005/8/layout/hierarchy2"/>
    <dgm:cxn modelId="{E886E7FD-5498-47D7-846B-97199C14280D}" type="presOf" srcId="{4C7C75C3-9539-47AB-B74E-D2B1EDE42FBA}" destId="{2626F231-245A-4C11-8BD1-B130C877FF27}" srcOrd="0" destOrd="0" presId="urn:microsoft.com/office/officeart/2005/8/layout/hierarchy2"/>
    <dgm:cxn modelId="{E56B33D4-B9C0-4C46-917B-1B3BA44193D4}" type="presOf" srcId="{A963A804-EA04-44AC-BB65-FCC7F6C8A043}" destId="{754D2DFD-F1C6-4EC2-A2C1-C4045AEA141E}" srcOrd="0" destOrd="0" presId="urn:microsoft.com/office/officeart/2005/8/layout/hierarchy2"/>
    <dgm:cxn modelId="{3AEBCE06-0744-4CF2-ACEC-321B0465E1D3}" type="presParOf" srcId="{36778E4B-CC8F-4DC5-A886-827C34AB6D8E}" destId="{9AD1D863-59F2-481F-A578-D0567F675D61}" srcOrd="0" destOrd="0" presId="urn:microsoft.com/office/officeart/2005/8/layout/hierarchy2"/>
    <dgm:cxn modelId="{12B3FFFC-79DF-4853-8DB7-3A3C3552DF28}" type="presParOf" srcId="{9AD1D863-59F2-481F-A578-D0567F675D61}" destId="{754D2DFD-F1C6-4EC2-A2C1-C4045AEA141E}" srcOrd="0" destOrd="0" presId="urn:microsoft.com/office/officeart/2005/8/layout/hierarchy2"/>
    <dgm:cxn modelId="{5DD46E96-52A5-457E-A4D7-116132A0103D}" type="presParOf" srcId="{9AD1D863-59F2-481F-A578-D0567F675D61}" destId="{9C1B1C4C-5032-452B-954E-556DCCB6E1E4}" srcOrd="1" destOrd="0" presId="urn:microsoft.com/office/officeart/2005/8/layout/hierarchy2"/>
    <dgm:cxn modelId="{8AF17888-B27E-40DD-B676-B973A435ECF4}" type="presParOf" srcId="{9C1B1C4C-5032-452B-954E-556DCCB6E1E4}" destId="{F6EE6C72-8858-490F-810A-EEFF3DAB7E4A}" srcOrd="0" destOrd="0" presId="urn:microsoft.com/office/officeart/2005/8/layout/hierarchy2"/>
    <dgm:cxn modelId="{6EE64CD2-2FAB-44A4-91E8-4278C0813E5E}" type="presParOf" srcId="{F6EE6C72-8858-490F-810A-EEFF3DAB7E4A}" destId="{22AECD01-E7D2-4371-BE31-3A86AC42E55D}" srcOrd="0" destOrd="0" presId="urn:microsoft.com/office/officeart/2005/8/layout/hierarchy2"/>
    <dgm:cxn modelId="{399A0B00-24B5-4684-98E1-A947B037AB8D}" type="presParOf" srcId="{9C1B1C4C-5032-452B-954E-556DCCB6E1E4}" destId="{B9DE2457-9B1D-4612-AAB6-F514C3F785F3}" srcOrd="1" destOrd="0" presId="urn:microsoft.com/office/officeart/2005/8/layout/hierarchy2"/>
    <dgm:cxn modelId="{CB5D3D84-EC03-4316-8F4C-9B1A1213C582}" type="presParOf" srcId="{B9DE2457-9B1D-4612-AAB6-F514C3F785F3}" destId="{09DD7597-F989-4463-99C0-7EFDA595F79D}" srcOrd="0" destOrd="0" presId="urn:microsoft.com/office/officeart/2005/8/layout/hierarchy2"/>
    <dgm:cxn modelId="{0C39EE93-186E-433E-BD31-C55D497EDD75}" type="presParOf" srcId="{B9DE2457-9B1D-4612-AAB6-F514C3F785F3}" destId="{EB9E8019-2EAD-48E4-983E-0AC43DDE884C}" srcOrd="1" destOrd="0" presId="urn:microsoft.com/office/officeart/2005/8/layout/hierarchy2"/>
    <dgm:cxn modelId="{C558FD27-F78A-4EF0-B51E-1E436121B7A1}" type="presParOf" srcId="{9C1B1C4C-5032-452B-954E-556DCCB6E1E4}" destId="{F9AFCDBC-326D-4DDB-A721-33CC0258BEEB}" srcOrd="2" destOrd="0" presId="urn:microsoft.com/office/officeart/2005/8/layout/hierarchy2"/>
    <dgm:cxn modelId="{C0BDCDF4-2923-4CD2-9213-F713779C8E73}" type="presParOf" srcId="{F9AFCDBC-326D-4DDB-A721-33CC0258BEEB}" destId="{E7077B8A-59EF-4EF2-BC5D-D10227D9E26C}" srcOrd="0" destOrd="0" presId="urn:microsoft.com/office/officeart/2005/8/layout/hierarchy2"/>
    <dgm:cxn modelId="{70473DAF-2DD1-4372-BFCD-7BCDFF6DDFDC}" type="presParOf" srcId="{9C1B1C4C-5032-452B-954E-556DCCB6E1E4}" destId="{79774B11-48BF-4D0D-8F5F-48C8A939ACF9}" srcOrd="3" destOrd="0" presId="urn:microsoft.com/office/officeart/2005/8/layout/hierarchy2"/>
    <dgm:cxn modelId="{41E34266-8DA8-483D-B03A-303C600DB066}" type="presParOf" srcId="{79774B11-48BF-4D0D-8F5F-48C8A939ACF9}" destId="{2626F231-245A-4C11-8BD1-B130C877FF27}" srcOrd="0" destOrd="0" presId="urn:microsoft.com/office/officeart/2005/8/layout/hierarchy2"/>
    <dgm:cxn modelId="{41E149DD-7382-4D38-A22A-778ED85B14BC}" type="presParOf" srcId="{79774B11-48BF-4D0D-8F5F-48C8A939ACF9}" destId="{DD3E19F0-5084-43CB-BA57-E7A7E0DB229C}" srcOrd="1" destOrd="0" presId="urn:microsoft.com/office/officeart/2005/8/layout/hierarchy2"/>
    <dgm:cxn modelId="{D3044A4B-B1DD-4081-A84B-8386EEB45D40}" type="presParOf" srcId="{9C1B1C4C-5032-452B-954E-556DCCB6E1E4}" destId="{3830FC96-663F-4315-AB03-456A49F98EFC}" srcOrd="4" destOrd="0" presId="urn:microsoft.com/office/officeart/2005/8/layout/hierarchy2"/>
    <dgm:cxn modelId="{C79ECA47-C7F1-4EF0-A177-40D81AEBFE46}" type="presParOf" srcId="{3830FC96-663F-4315-AB03-456A49F98EFC}" destId="{D654737E-AD86-4F72-9FD9-1996877A19C6}" srcOrd="0" destOrd="0" presId="urn:microsoft.com/office/officeart/2005/8/layout/hierarchy2"/>
    <dgm:cxn modelId="{4067DD8E-8378-4702-A5D2-EE40FF4AAA05}" type="presParOf" srcId="{9C1B1C4C-5032-452B-954E-556DCCB6E1E4}" destId="{F79EDB37-FA5E-44E0-9890-781103650BCE}" srcOrd="5" destOrd="0" presId="urn:microsoft.com/office/officeart/2005/8/layout/hierarchy2"/>
    <dgm:cxn modelId="{67254C56-4EF9-4893-B094-1367CCEA6360}" type="presParOf" srcId="{F79EDB37-FA5E-44E0-9890-781103650BCE}" destId="{08B05691-E464-4F4F-995C-A5C7B16FD06A}" srcOrd="0" destOrd="0" presId="urn:microsoft.com/office/officeart/2005/8/layout/hierarchy2"/>
    <dgm:cxn modelId="{0DC2C3A2-9005-4764-8167-97812CB6635E}" type="presParOf" srcId="{F79EDB37-FA5E-44E0-9890-781103650BCE}" destId="{0CC362D5-2AAF-4A42-9945-64E83A6CF6F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5B80D9-FC13-456A-A709-8B2F2415DC5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963A804-EA04-44AC-BB65-FCC7F6C8A043}">
      <dgm:prSet phldrT="[Teks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l-PL" sz="1400" b="1" dirty="0" smtClean="0">
              <a:latin typeface="Calibri" pitchFamily="34" charset="0"/>
            </a:rPr>
            <a:t>Oś 7 </a:t>
          </a:r>
        </a:p>
        <a:p>
          <a:r>
            <a:rPr lang="pl-PL" sz="1400" b="1" dirty="0" smtClean="0">
              <a:latin typeface="Calibri" pitchFamily="34" charset="0"/>
            </a:rPr>
            <a:t>Infrastruktura edukacyjna</a:t>
          </a:r>
          <a:endParaRPr lang="pl-PL" sz="1400" b="1" dirty="0">
            <a:latin typeface="Calibri" pitchFamily="34" charset="0"/>
          </a:endParaRPr>
        </a:p>
      </dgm:t>
    </dgm:pt>
    <dgm:pt modelId="{7B141AD2-7C52-4B91-8FDE-525A08476FC0}" type="parTrans" cxnId="{6DC476D6-1E1B-45B2-A92A-4398DB65C690}">
      <dgm:prSet/>
      <dgm:spPr/>
      <dgm:t>
        <a:bodyPr/>
        <a:lstStyle/>
        <a:p>
          <a:endParaRPr lang="pl-PL" sz="1400"/>
        </a:p>
      </dgm:t>
    </dgm:pt>
    <dgm:pt modelId="{2DC983F9-FD49-4562-BC3E-13DAE7161F0B}" type="sibTrans" cxnId="{6DC476D6-1E1B-45B2-A92A-4398DB65C690}">
      <dgm:prSet/>
      <dgm:spPr/>
      <dgm:t>
        <a:bodyPr/>
        <a:lstStyle/>
        <a:p>
          <a:endParaRPr lang="pl-PL" sz="1400"/>
        </a:p>
      </dgm:t>
    </dgm:pt>
    <dgm:pt modelId="{9E5700B2-CE5C-4322-A462-55ED8F8A2DC7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Inwestycje w edukację przedszkolną, podstawową i gimnazjalną (PI 10.iv) </a:t>
          </a:r>
          <a:br>
            <a:rPr lang="pl-PL" sz="1200" dirty="0" smtClean="0">
              <a:latin typeface="Calibri" pitchFamily="34" charset="0"/>
            </a:rPr>
          </a:br>
          <a:r>
            <a:rPr lang="pl-PL" sz="1200" dirty="0" smtClean="0">
              <a:latin typeface="Calibri" pitchFamily="34" charset="0"/>
            </a:rPr>
            <a:t>- </a:t>
          </a:r>
          <a:r>
            <a:rPr lang="pl-PL" sz="1200" b="0" i="0" u="none" dirty="0" smtClean="0"/>
            <a:t>36 452 </a:t>
          </a:r>
          <a:r>
            <a:rPr lang="pl-PL" sz="1200" b="0" i="0" u="none" dirty="0" smtClean="0"/>
            <a:t>230 </a:t>
          </a:r>
          <a:r>
            <a:rPr lang="pl-PL" sz="1200" b="0" i="0" u="none" dirty="0" smtClean="0"/>
            <a:t>euro    </a:t>
          </a:r>
          <a:endParaRPr lang="pl-PL" sz="1200" dirty="0">
            <a:latin typeface="Calibri" pitchFamily="34" charset="0"/>
          </a:endParaRPr>
        </a:p>
      </dgm:t>
    </dgm:pt>
    <dgm:pt modelId="{30DB60BC-5373-475A-B1F0-F02EBD483084}" type="parTrans" cxnId="{301F6BF3-A2C9-4A12-859B-7D8E85C2AE88}">
      <dgm:prSet custT="1"/>
      <dgm:spPr/>
      <dgm:t>
        <a:bodyPr/>
        <a:lstStyle/>
        <a:p>
          <a:endParaRPr lang="pl-PL" sz="400"/>
        </a:p>
      </dgm:t>
    </dgm:pt>
    <dgm:pt modelId="{6DCA8472-45EE-4BDB-85CC-375AB36FAB43}" type="sibTrans" cxnId="{301F6BF3-A2C9-4A12-859B-7D8E85C2AE88}">
      <dgm:prSet/>
      <dgm:spPr/>
      <dgm:t>
        <a:bodyPr/>
        <a:lstStyle/>
        <a:p>
          <a:endParaRPr lang="pl-PL" sz="1400"/>
        </a:p>
      </dgm:t>
    </dgm:pt>
    <dgm:pt modelId="{4C7C75C3-9539-47AB-B74E-D2B1EDE42FBA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Inwestycje w edukację </a:t>
          </a:r>
          <a:r>
            <a:rPr lang="pl-PL" sz="1200" dirty="0" smtClean="0">
              <a:latin typeface="Calibri" pitchFamily="34" charset="0"/>
            </a:rPr>
            <a:t>ponagimnazjalną, w tym zawodową (PI 10.iv) </a:t>
          </a:r>
          <a:br>
            <a:rPr lang="pl-PL" sz="1200" dirty="0" smtClean="0">
              <a:latin typeface="Calibri" pitchFamily="34" charset="0"/>
            </a:rPr>
          </a:br>
          <a:r>
            <a:rPr lang="pl-PL" sz="1200" dirty="0" smtClean="0">
              <a:latin typeface="Calibri" pitchFamily="34" charset="0"/>
            </a:rPr>
            <a:t>-</a:t>
          </a:r>
          <a:r>
            <a:rPr lang="pl-PL" sz="1200" b="0" i="0" u="none" dirty="0" smtClean="0"/>
            <a:t>24 500 000 euro    </a:t>
          </a:r>
          <a:r>
            <a:rPr lang="pl-PL" sz="1200" dirty="0" smtClean="0">
              <a:latin typeface="Calibri" pitchFamily="34" charset="0"/>
            </a:rPr>
            <a:t> </a:t>
          </a:r>
          <a:endParaRPr lang="pl-PL" sz="1200" dirty="0">
            <a:latin typeface="Calibri" pitchFamily="34" charset="0"/>
          </a:endParaRPr>
        </a:p>
      </dgm:t>
    </dgm:pt>
    <dgm:pt modelId="{5D6F7B18-2C67-4132-AA90-9A9B386A12A2}" type="parTrans" cxnId="{56CC96D1-3B1C-493D-93B0-E744784C33A0}">
      <dgm:prSet custT="1"/>
      <dgm:spPr/>
      <dgm:t>
        <a:bodyPr/>
        <a:lstStyle/>
        <a:p>
          <a:endParaRPr lang="pl-PL" sz="300"/>
        </a:p>
      </dgm:t>
    </dgm:pt>
    <dgm:pt modelId="{CD9086CE-E27F-42B7-890E-6B831DB21265}" type="sibTrans" cxnId="{56CC96D1-3B1C-493D-93B0-E744784C33A0}">
      <dgm:prSet/>
      <dgm:spPr/>
      <dgm:t>
        <a:bodyPr/>
        <a:lstStyle/>
        <a:p>
          <a:endParaRPr lang="pl-PL" sz="1400"/>
        </a:p>
      </dgm:t>
    </dgm:pt>
    <dgm:pt modelId="{36778E4B-CC8F-4DC5-A886-827C34AB6D8E}" type="pres">
      <dgm:prSet presAssocID="{BA5B80D9-FC13-456A-A709-8B2F2415DC5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AD1D863-59F2-481F-A578-D0567F675D61}" type="pres">
      <dgm:prSet presAssocID="{A963A804-EA04-44AC-BB65-FCC7F6C8A043}" presName="root1" presStyleCnt="0"/>
      <dgm:spPr/>
    </dgm:pt>
    <dgm:pt modelId="{754D2DFD-F1C6-4EC2-A2C1-C4045AEA141E}" type="pres">
      <dgm:prSet presAssocID="{A963A804-EA04-44AC-BB65-FCC7F6C8A043}" presName="LevelOneTextNode" presStyleLbl="node0" presStyleIdx="0" presStyleCnt="1" custScaleX="57200" custScaleY="86852" custLinFactNeighborX="8469" custLinFactNeighborY="1377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C1B1C4C-5032-452B-954E-556DCCB6E1E4}" type="pres">
      <dgm:prSet presAssocID="{A963A804-EA04-44AC-BB65-FCC7F6C8A043}" presName="level2hierChild" presStyleCnt="0"/>
      <dgm:spPr/>
    </dgm:pt>
    <dgm:pt modelId="{F6EE6C72-8858-490F-810A-EEFF3DAB7E4A}" type="pres">
      <dgm:prSet presAssocID="{30DB60BC-5373-475A-B1F0-F02EBD483084}" presName="conn2-1" presStyleLbl="parChTrans1D2" presStyleIdx="0" presStyleCnt="2"/>
      <dgm:spPr/>
      <dgm:t>
        <a:bodyPr/>
        <a:lstStyle/>
        <a:p>
          <a:endParaRPr lang="pl-PL"/>
        </a:p>
      </dgm:t>
    </dgm:pt>
    <dgm:pt modelId="{22AECD01-E7D2-4371-BE31-3A86AC42E55D}" type="pres">
      <dgm:prSet presAssocID="{30DB60BC-5373-475A-B1F0-F02EBD483084}" presName="connTx" presStyleLbl="parChTrans1D2" presStyleIdx="0" presStyleCnt="2"/>
      <dgm:spPr/>
      <dgm:t>
        <a:bodyPr/>
        <a:lstStyle/>
        <a:p>
          <a:endParaRPr lang="pl-PL"/>
        </a:p>
      </dgm:t>
    </dgm:pt>
    <dgm:pt modelId="{B9DE2457-9B1D-4612-AAB6-F514C3F785F3}" type="pres">
      <dgm:prSet presAssocID="{9E5700B2-CE5C-4322-A462-55ED8F8A2DC7}" presName="root2" presStyleCnt="0"/>
      <dgm:spPr/>
    </dgm:pt>
    <dgm:pt modelId="{09DD7597-F989-4463-99C0-7EFDA595F79D}" type="pres">
      <dgm:prSet presAssocID="{9E5700B2-CE5C-4322-A462-55ED8F8A2DC7}" presName="LevelTwoTextNode" presStyleLbl="node2" presStyleIdx="0" presStyleCnt="2" custScaleX="149530" custScaleY="61280" custLinFactNeighborX="-11965" custLinFactNeighborY="-920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B9E8019-2EAD-48E4-983E-0AC43DDE884C}" type="pres">
      <dgm:prSet presAssocID="{9E5700B2-CE5C-4322-A462-55ED8F8A2DC7}" presName="level3hierChild" presStyleCnt="0"/>
      <dgm:spPr/>
    </dgm:pt>
    <dgm:pt modelId="{F9AFCDBC-326D-4DDB-A721-33CC0258BEEB}" type="pres">
      <dgm:prSet presAssocID="{5D6F7B18-2C67-4132-AA90-9A9B386A12A2}" presName="conn2-1" presStyleLbl="parChTrans1D2" presStyleIdx="1" presStyleCnt="2"/>
      <dgm:spPr/>
      <dgm:t>
        <a:bodyPr/>
        <a:lstStyle/>
        <a:p>
          <a:endParaRPr lang="pl-PL"/>
        </a:p>
      </dgm:t>
    </dgm:pt>
    <dgm:pt modelId="{E7077B8A-59EF-4EF2-BC5D-D10227D9E26C}" type="pres">
      <dgm:prSet presAssocID="{5D6F7B18-2C67-4132-AA90-9A9B386A12A2}" presName="connTx" presStyleLbl="parChTrans1D2" presStyleIdx="1" presStyleCnt="2"/>
      <dgm:spPr/>
      <dgm:t>
        <a:bodyPr/>
        <a:lstStyle/>
        <a:p>
          <a:endParaRPr lang="pl-PL"/>
        </a:p>
      </dgm:t>
    </dgm:pt>
    <dgm:pt modelId="{79774B11-48BF-4D0D-8F5F-48C8A939ACF9}" type="pres">
      <dgm:prSet presAssocID="{4C7C75C3-9539-47AB-B74E-D2B1EDE42FBA}" presName="root2" presStyleCnt="0"/>
      <dgm:spPr/>
    </dgm:pt>
    <dgm:pt modelId="{2626F231-245A-4C11-8BD1-B130C877FF27}" type="pres">
      <dgm:prSet presAssocID="{4C7C75C3-9539-47AB-B74E-D2B1EDE42FBA}" presName="LevelTwoTextNode" presStyleLbl="node2" presStyleIdx="1" presStyleCnt="2" custScaleX="150597" custScaleY="55588" custLinFactNeighborX="-11768" custLinFactNeighborY="-1082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DD3E19F0-5084-43CB-BA57-E7A7E0DB229C}" type="pres">
      <dgm:prSet presAssocID="{4C7C75C3-9539-47AB-B74E-D2B1EDE42FBA}" presName="level3hierChild" presStyleCnt="0"/>
      <dgm:spPr/>
    </dgm:pt>
  </dgm:ptLst>
  <dgm:cxnLst>
    <dgm:cxn modelId="{301F6BF3-A2C9-4A12-859B-7D8E85C2AE88}" srcId="{A963A804-EA04-44AC-BB65-FCC7F6C8A043}" destId="{9E5700B2-CE5C-4322-A462-55ED8F8A2DC7}" srcOrd="0" destOrd="0" parTransId="{30DB60BC-5373-475A-B1F0-F02EBD483084}" sibTransId="{6DCA8472-45EE-4BDB-85CC-375AB36FAB43}"/>
    <dgm:cxn modelId="{77DD6203-A1ED-4F15-A1F3-7A242A856053}" type="presOf" srcId="{5D6F7B18-2C67-4132-AA90-9A9B386A12A2}" destId="{F9AFCDBC-326D-4DDB-A721-33CC0258BEEB}" srcOrd="0" destOrd="0" presId="urn:microsoft.com/office/officeart/2005/8/layout/hierarchy2"/>
    <dgm:cxn modelId="{5A50E99C-C8BB-4395-9F15-07B60E8C3C1B}" type="presOf" srcId="{A963A804-EA04-44AC-BB65-FCC7F6C8A043}" destId="{754D2DFD-F1C6-4EC2-A2C1-C4045AEA141E}" srcOrd="0" destOrd="0" presId="urn:microsoft.com/office/officeart/2005/8/layout/hierarchy2"/>
    <dgm:cxn modelId="{9B3924EA-2080-4810-B95D-B75BC4731A42}" type="presOf" srcId="{30DB60BC-5373-475A-B1F0-F02EBD483084}" destId="{F6EE6C72-8858-490F-810A-EEFF3DAB7E4A}" srcOrd="0" destOrd="0" presId="urn:microsoft.com/office/officeart/2005/8/layout/hierarchy2"/>
    <dgm:cxn modelId="{9F474BCE-620C-492D-90B8-7378E960B359}" type="presOf" srcId="{4C7C75C3-9539-47AB-B74E-D2B1EDE42FBA}" destId="{2626F231-245A-4C11-8BD1-B130C877FF27}" srcOrd="0" destOrd="0" presId="urn:microsoft.com/office/officeart/2005/8/layout/hierarchy2"/>
    <dgm:cxn modelId="{A4258852-84E2-45CA-8FD7-8CB275035F15}" type="presOf" srcId="{9E5700B2-CE5C-4322-A462-55ED8F8A2DC7}" destId="{09DD7597-F989-4463-99C0-7EFDA595F79D}" srcOrd="0" destOrd="0" presId="urn:microsoft.com/office/officeart/2005/8/layout/hierarchy2"/>
    <dgm:cxn modelId="{1D97AD98-0543-456E-B629-67BEA3DF3FB4}" type="presOf" srcId="{30DB60BC-5373-475A-B1F0-F02EBD483084}" destId="{22AECD01-E7D2-4371-BE31-3A86AC42E55D}" srcOrd="1" destOrd="0" presId="urn:microsoft.com/office/officeart/2005/8/layout/hierarchy2"/>
    <dgm:cxn modelId="{6DC476D6-1E1B-45B2-A92A-4398DB65C690}" srcId="{BA5B80D9-FC13-456A-A709-8B2F2415DC5B}" destId="{A963A804-EA04-44AC-BB65-FCC7F6C8A043}" srcOrd="0" destOrd="0" parTransId="{7B141AD2-7C52-4B91-8FDE-525A08476FC0}" sibTransId="{2DC983F9-FD49-4562-BC3E-13DAE7161F0B}"/>
    <dgm:cxn modelId="{28A4B484-ABD1-4C5D-8C51-CC290A775F0F}" type="presOf" srcId="{5D6F7B18-2C67-4132-AA90-9A9B386A12A2}" destId="{E7077B8A-59EF-4EF2-BC5D-D10227D9E26C}" srcOrd="1" destOrd="0" presId="urn:microsoft.com/office/officeart/2005/8/layout/hierarchy2"/>
    <dgm:cxn modelId="{56CC96D1-3B1C-493D-93B0-E744784C33A0}" srcId="{A963A804-EA04-44AC-BB65-FCC7F6C8A043}" destId="{4C7C75C3-9539-47AB-B74E-D2B1EDE42FBA}" srcOrd="1" destOrd="0" parTransId="{5D6F7B18-2C67-4132-AA90-9A9B386A12A2}" sibTransId="{CD9086CE-E27F-42B7-890E-6B831DB21265}"/>
    <dgm:cxn modelId="{1475B0A6-2BB6-49BF-B66E-7451C28758ED}" type="presOf" srcId="{BA5B80D9-FC13-456A-A709-8B2F2415DC5B}" destId="{36778E4B-CC8F-4DC5-A886-827C34AB6D8E}" srcOrd="0" destOrd="0" presId="urn:microsoft.com/office/officeart/2005/8/layout/hierarchy2"/>
    <dgm:cxn modelId="{C6C71310-9BEA-41E3-A089-AFB562374E59}" type="presParOf" srcId="{36778E4B-CC8F-4DC5-A886-827C34AB6D8E}" destId="{9AD1D863-59F2-481F-A578-D0567F675D61}" srcOrd="0" destOrd="0" presId="urn:microsoft.com/office/officeart/2005/8/layout/hierarchy2"/>
    <dgm:cxn modelId="{F816C473-9CCE-4485-B6D5-CF68EEE2932A}" type="presParOf" srcId="{9AD1D863-59F2-481F-A578-D0567F675D61}" destId="{754D2DFD-F1C6-4EC2-A2C1-C4045AEA141E}" srcOrd="0" destOrd="0" presId="urn:microsoft.com/office/officeart/2005/8/layout/hierarchy2"/>
    <dgm:cxn modelId="{6B3FB23B-ABBB-40F6-9AB3-69F598BFCC56}" type="presParOf" srcId="{9AD1D863-59F2-481F-A578-D0567F675D61}" destId="{9C1B1C4C-5032-452B-954E-556DCCB6E1E4}" srcOrd="1" destOrd="0" presId="urn:microsoft.com/office/officeart/2005/8/layout/hierarchy2"/>
    <dgm:cxn modelId="{A85C28B0-7F4B-4364-A458-5D05AEB3274A}" type="presParOf" srcId="{9C1B1C4C-5032-452B-954E-556DCCB6E1E4}" destId="{F6EE6C72-8858-490F-810A-EEFF3DAB7E4A}" srcOrd="0" destOrd="0" presId="urn:microsoft.com/office/officeart/2005/8/layout/hierarchy2"/>
    <dgm:cxn modelId="{03734CEA-4CED-4D80-9BBA-82515F04934F}" type="presParOf" srcId="{F6EE6C72-8858-490F-810A-EEFF3DAB7E4A}" destId="{22AECD01-E7D2-4371-BE31-3A86AC42E55D}" srcOrd="0" destOrd="0" presId="urn:microsoft.com/office/officeart/2005/8/layout/hierarchy2"/>
    <dgm:cxn modelId="{88A77280-F339-47C3-8947-ABF3376DA990}" type="presParOf" srcId="{9C1B1C4C-5032-452B-954E-556DCCB6E1E4}" destId="{B9DE2457-9B1D-4612-AAB6-F514C3F785F3}" srcOrd="1" destOrd="0" presId="urn:microsoft.com/office/officeart/2005/8/layout/hierarchy2"/>
    <dgm:cxn modelId="{9CA7CC07-87B5-4632-97F7-D6944EEBDAFD}" type="presParOf" srcId="{B9DE2457-9B1D-4612-AAB6-F514C3F785F3}" destId="{09DD7597-F989-4463-99C0-7EFDA595F79D}" srcOrd="0" destOrd="0" presId="urn:microsoft.com/office/officeart/2005/8/layout/hierarchy2"/>
    <dgm:cxn modelId="{2703816D-137E-45A6-A36A-379208D3EA33}" type="presParOf" srcId="{B9DE2457-9B1D-4612-AAB6-F514C3F785F3}" destId="{EB9E8019-2EAD-48E4-983E-0AC43DDE884C}" srcOrd="1" destOrd="0" presId="urn:microsoft.com/office/officeart/2005/8/layout/hierarchy2"/>
    <dgm:cxn modelId="{81D8D04D-4255-41B5-96E5-379B81F119DE}" type="presParOf" srcId="{9C1B1C4C-5032-452B-954E-556DCCB6E1E4}" destId="{F9AFCDBC-326D-4DDB-A721-33CC0258BEEB}" srcOrd="2" destOrd="0" presId="urn:microsoft.com/office/officeart/2005/8/layout/hierarchy2"/>
    <dgm:cxn modelId="{07BC70DB-5027-4278-B7F6-604CE4155B23}" type="presParOf" srcId="{F9AFCDBC-326D-4DDB-A721-33CC0258BEEB}" destId="{E7077B8A-59EF-4EF2-BC5D-D10227D9E26C}" srcOrd="0" destOrd="0" presId="urn:microsoft.com/office/officeart/2005/8/layout/hierarchy2"/>
    <dgm:cxn modelId="{E967DD6E-3FC0-4CC3-83B8-BE11AE1FAD9D}" type="presParOf" srcId="{9C1B1C4C-5032-452B-954E-556DCCB6E1E4}" destId="{79774B11-48BF-4D0D-8F5F-48C8A939ACF9}" srcOrd="3" destOrd="0" presId="urn:microsoft.com/office/officeart/2005/8/layout/hierarchy2"/>
    <dgm:cxn modelId="{68A99B6E-268B-43FE-AF7D-751F8BA8E094}" type="presParOf" srcId="{79774B11-48BF-4D0D-8F5F-48C8A939ACF9}" destId="{2626F231-245A-4C11-8BD1-B130C877FF27}" srcOrd="0" destOrd="0" presId="urn:microsoft.com/office/officeart/2005/8/layout/hierarchy2"/>
    <dgm:cxn modelId="{0785AEC3-004E-4E7E-B037-0B84350C5176}" type="presParOf" srcId="{79774B11-48BF-4D0D-8F5F-48C8A939ACF9}" destId="{DD3E19F0-5084-43CB-BA57-E7A7E0DB229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A5B80D9-FC13-456A-A709-8B2F2415DC5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963A804-EA04-44AC-BB65-FCC7F6C8A043}">
      <dgm:prSet phldrT="[Teks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l-PL" sz="1400" b="1" dirty="0" smtClean="0">
              <a:latin typeface="Calibri" pitchFamily="34" charset="0"/>
            </a:rPr>
            <a:t>Oś 8</a:t>
          </a:r>
        </a:p>
        <a:p>
          <a:r>
            <a:rPr lang="pl-PL" sz="1400" b="1" dirty="0" smtClean="0">
              <a:latin typeface="Calibri" pitchFamily="34" charset="0"/>
            </a:rPr>
            <a:t>Rynek pracy</a:t>
          </a:r>
          <a:endParaRPr lang="pl-PL" sz="1400" b="1" dirty="0">
            <a:latin typeface="Calibri" pitchFamily="34" charset="0"/>
          </a:endParaRPr>
        </a:p>
      </dgm:t>
    </dgm:pt>
    <dgm:pt modelId="{7B141AD2-7C52-4B91-8FDE-525A08476FC0}" type="parTrans" cxnId="{6DC476D6-1E1B-45B2-A92A-4398DB65C690}">
      <dgm:prSet/>
      <dgm:spPr/>
      <dgm:t>
        <a:bodyPr/>
        <a:lstStyle/>
        <a:p>
          <a:endParaRPr lang="pl-PL" sz="1600"/>
        </a:p>
      </dgm:t>
    </dgm:pt>
    <dgm:pt modelId="{2DC983F9-FD49-4562-BC3E-13DAE7161F0B}" type="sibTrans" cxnId="{6DC476D6-1E1B-45B2-A92A-4398DB65C690}">
      <dgm:prSet/>
      <dgm:spPr/>
      <dgm:t>
        <a:bodyPr/>
        <a:lstStyle/>
        <a:p>
          <a:endParaRPr lang="pl-PL" sz="1600"/>
        </a:p>
      </dgm:t>
    </dgm:pt>
    <dgm:pt modelId="{9E5700B2-CE5C-4322-A462-55ED8F8A2DC7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Zapewnienie dostępu do zatrudnienia (PI 8.i) - </a:t>
          </a:r>
          <a:r>
            <a:rPr lang="pl-PL" sz="1200" b="0" i="0" u="none" dirty="0" smtClean="0"/>
            <a:t>107 891 </a:t>
          </a:r>
          <a:r>
            <a:rPr lang="pl-PL" sz="1200" b="0" i="0" u="none" dirty="0" smtClean="0"/>
            <a:t>339 </a:t>
          </a:r>
          <a:r>
            <a:rPr lang="pl-PL" sz="1200" b="0" i="0" u="none" dirty="0" smtClean="0"/>
            <a:t>euro</a:t>
          </a:r>
          <a:endParaRPr lang="pl-PL" sz="1200" dirty="0">
            <a:latin typeface="Calibri" pitchFamily="34" charset="0"/>
          </a:endParaRPr>
        </a:p>
      </dgm:t>
    </dgm:pt>
    <dgm:pt modelId="{30DB60BC-5373-475A-B1F0-F02EBD483084}" type="parTrans" cxnId="{301F6BF3-A2C9-4A12-859B-7D8E85C2AE88}">
      <dgm:prSet custT="1"/>
      <dgm:spPr/>
      <dgm:t>
        <a:bodyPr/>
        <a:lstStyle/>
        <a:p>
          <a:endParaRPr lang="pl-PL" sz="600"/>
        </a:p>
      </dgm:t>
    </dgm:pt>
    <dgm:pt modelId="{6DCA8472-45EE-4BDB-85CC-375AB36FAB43}" type="sibTrans" cxnId="{301F6BF3-A2C9-4A12-859B-7D8E85C2AE88}">
      <dgm:prSet/>
      <dgm:spPr/>
      <dgm:t>
        <a:bodyPr/>
        <a:lstStyle/>
        <a:p>
          <a:endParaRPr lang="pl-PL" sz="1600"/>
        </a:p>
      </dgm:t>
    </dgm:pt>
    <dgm:pt modelId="{0BEC1A0A-70CA-4401-B028-4D0449FECD79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Samozatrudnienie, przedsiębiorczość oraz tworzenie nowych miejsc pracy </a:t>
          </a:r>
          <a:br>
            <a:rPr lang="pl-PL" sz="1200" dirty="0" smtClean="0">
              <a:latin typeface="Calibri" pitchFamily="34" charset="0"/>
            </a:rPr>
          </a:br>
          <a:r>
            <a:rPr lang="pl-PL" sz="1200" dirty="0" smtClean="0">
              <a:latin typeface="Calibri" pitchFamily="34" charset="0"/>
            </a:rPr>
            <a:t>(PI 8.iii) - </a:t>
          </a:r>
          <a:r>
            <a:rPr lang="pl-PL" sz="1200" b="0" i="0" u="none" dirty="0" smtClean="0"/>
            <a:t>55 000 </a:t>
          </a:r>
          <a:r>
            <a:rPr lang="pl-PL" sz="1200" b="0" i="0" u="none" dirty="0" smtClean="0"/>
            <a:t>000 </a:t>
          </a:r>
          <a:r>
            <a:rPr lang="pl-PL" sz="1200" b="0" i="0" u="none" dirty="0" smtClean="0"/>
            <a:t>euro</a:t>
          </a:r>
          <a:endParaRPr lang="pl-PL" sz="1200" dirty="0">
            <a:latin typeface="Calibri" pitchFamily="34" charset="0"/>
          </a:endParaRPr>
        </a:p>
      </dgm:t>
    </dgm:pt>
    <dgm:pt modelId="{6B278C9A-72AF-4556-B1AB-7FE4E5F9A951}" type="parTrans" cxnId="{4DB6F255-629E-4251-AC8F-4306C1B2C8B3}">
      <dgm:prSet custT="1"/>
      <dgm:spPr/>
      <dgm:t>
        <a:bodyPr/>
        <a:lstStyle/>
        <a:p>
          <a:endParaRPr lang="pl-PL" sz="400"/>
        </a:p>
      </dgm:t>
    </dgm:pt>
    <dgm:pt modelId="{B7B1F50E-9D4F-4E0C-B5BA-E70AD3187A4B}" type="sibTrans" cxnId="{4DB6F255-629E-4251-AC8F-4306C1B2C8B3}">
      <dgm:prSet/>
      <dgm:spPr/>
      <dgm:t>
        <a:bodyPr/>
        <a:lstStyle/>
        <a:p>
          <a:endParaRPr lang="pl-PL" sz="1600"/>
        </a:p>
      </dgm:t>
    </dgm:pt>
    <dgm:pt modelId="{4934E191-4E48-42BE-ADBD-586621D0272D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Godzenie życia zawodowego i prywatnego (PI 8.iv) - </a:t>
          </a:r>
          <a:r>
            <a:rPr lang="pl-PL" sz="1200" b="0" i="0" u="none" dirty="0" smtClean="0"/>
            <a:t>39 143 </a:t>
          </a:r>
          <a:r>
            <a:rPr lang="pl-PL" sz="1200" b="0" i="0" u="none" dirty="0" smtClean="0"/>
            <a:t>944 </a:t>
          </a:r>
          <a:r>
            <a:rPr lang="pl-PL" sz="1200" b="0" i="0" u="none" dirty="0" smtClean="0"/>
            <a:t>euro</a:t>
          </a:r>
          <a:endParaRPr lang="pl-PL" sz="1200" dirty="0">
            <a:latin typeface="Calibri" pitchFamily="34" charset="0"/>
          </a:endParaRPr>
        </a:p>
      </dgm:t>
    </dgm:pt>
    <dgm:pt modelId="{5E338092-D916-4655-9AFC-71299DA6537C}" type="parTrans" cxnId="{74624F16-9E44-4C7B-B487-B60A391159FA}">
      <dgm:prSet custT="1"/>
      <dgm:spPr/>
      <dgm:t>
        <a:bodyPr/>
        <a:lstStyle/>
        <a:p>
          <a:endParaRPr lang="pl-PL" sz="400"/>
        </a:p>
      </dgm:t>
    </dgm:pt>
    <dgm:pt modelId="{C7066313-A9A1-46CE-AED4-ED8ED41EF824}" type="sibTrans" cxnId="{74624F16-9E44-4C7B-B487-B60A391159FA}">
      <dgm:prSet/>
      <dgm:spPr/>
      <dgm:t>
        <a:bodyPr/>
        <a:lstStyle/>
        <a:p>
          <a:endParaRPr lang="pl-PL" sz="1600"/>
        </a:p>
      </dgm:t>
    </dgm:pt>
    <dgm:pt modelId="{7D9F6C38-1E9E-424D-9946-90020B94B63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Adaptacja pracowników, przedsiębiorstw i przedsiębiorców do zmian </a:t>
          </a:r>
          <a:br>
            <a:rPr lang="pl-PL" sz="1200" dirty="0" smtClean="0">
              <a:latin typeface="Calibri" pitchFamily="34" charset="0"/>
            </a:rPr>
          </a:br>
          <a:r>
            <a:rPr lang="pl-PL" sz="1200" dirty="0" smtClean="0">
              <a:latin typeface="Calibri" pitchFamily="34" charset="0"/>
            </a:rPr>
            <a:t>(PI 8.v</a:t>
          </a:r>
          <a:r>
            <a:rPr lang="pl-PL" sz="1200" baseline="0" dirty="0" smtClean="0">
              <a:latin typeface="Calibri" pitchFamily="34" charset="0"/>
            </a:rPr>
            <a:t>) - </a:t>
          </a:r>
          <a:r>
            <a:rPr lang="pl-PL" sz="1200" b="0" i="0" u="none" dirty="0" smtClean="0"/>
            <a:t>24 000 </a:t>
          </a:r>
          <a:r>
            <a:rPr lang="pl-PL" sz="1200" b="0" i="0" u="none" dirty="0" smtClean="0"/>
            <a:t>000 </a:t>
          </a:r>
          <a:r>
            <a:rPr lang="pl-PL" sz="1200" b="0" i="0" u="none" dirty="0" smtClean="0"/>
            <a:t>euro</a:t>
          </a:r>
          <a:endParaRPr lang="pl-PL" sz="1200" dirty="0">
            <a:latin typeface="Calibri" pitchFamily="34" charset="0"/>
          </a:endParaRPr>
        </a:p>
      </dgm:t>
    </dgm:pt>
    <dgm:pt modelId="{071D5FAB-0BB7-48FB-8487-16D0F4149E44}" type="parTrans" cxnId="{D2AAE80C-301F-402F-BA65-CAC694C71465}">
      <dgm:prSet custT="1"/>
      <dgm:spPr/>
      <dgm:t>
        <a:bodyPr/>
        <a:lstStyle/>
        <a:p>
          <a:endParaRPr lang="pl-PL" sz="500"/>
        </a:p>
      </dgm:t>
    </dgm:pt>
    <dgm:pt modelId="{892A8303-9C88-4783-BCA4-BEFDAE4AE8A8}" type="sibTrans" cxnId="{D2AAE80C-301F-402F-BA65-CAC694C71465}">
      <dgm:prSet/>
      <dgm:spPr/>
      <dgm:t>
        <a:bodyPr/>
        <a:lstStyle/>
        <a:p>
          <a:endParaRPr lang="pl-PL" sz="1600"/>
        </a:p>
      </dgm:t>
    </dgm:pt>
    <dgm:pt modelId="{0723D9D1-043B-4E87-A1E4-7437AC9CAF6F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Aktywne i zdrowe starzenie się (PI 8.vi) - </a:t>
          </a:r>
          <a:r>
            <a:rPr lang="pl-PL" sz="1200" b="0" i="0" u="none" dirty="0" smtClean="0"/>
            <a:t>28 287 </a:t>
          </a:r>
          <a:r>
            <a:rPr lang="pl-PL" sz="1200" b="0" i="0" u="none" dirty="0" smtClean="0"/>
            <a:t>888 </a:t>
          </a:r>
          <a:r>
            <a:rPr lang="pl-PL" sz="1200" b="0" i="0" u="none" dirty="0" smtClean="0"/>
            <a:t>euro</a:t>
          </a:r>
          <a:endParaRPr lang="pl-PL" sz="1200" dirty="0">
            <a:latin typeface="Calibri" pitchFamily="34" charset="0"/>
          </a:endParaRPr>
        </a:p>
      </dgm:t>
    </dgm:pt>
    <dgm:pt modelId="{A3CD25C7-8114-4096-9AB4-4648CF12F9C2}" type="parTrans" cxnId="{2BE19A7E-44C2-4E55-B93A-339EEC1EEEAC}">
      <dgm:prSet custT="1"/>
      <dgm:spPr/>
      <dgm:t>
        <a:bodyPr/>
        <a:lstStyle/>
        <a:p>
          <a:endParaRPr lang="pl-PL" sz="700"/>
        </a:p>
      </dgm:t>
    </dgm:pt>
    <dgm:pt modelId="{C9365CCE-EE12-4822-B82B-40E053C3D6FF}" type="sibTrans" cxnId="{2BE19A7E-44C2-4E55-B93A-339EEC1EEEAC}">
      <dgm:prSet/>
      <dgm:spPr/>
      <dgm:t>
        <a:bodyPr/>
        <a:lstStyle/>
        <a:p>
          <a:endParaRPr lang="pl-PL" sz="1600"/>
        </a:p>
      </dgm:t>
    </dgm:pt>
    <dgm:pt modelId="{36778E4B-CC8F-4DC5-A886-827C34AB6D8E}" type="pres">
      <dgm:prSet presAssocID="{BA5B80D9-FC13-456A-A709-8B2F2415DC5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AD1D863-59F2-481F-A578-D0567F675D61}" type="pres">
      <dgm:prSet presAssocID="{A963A804-EA04-44AC-BB65-FCC7F6C8A043}" presName="root1" presStyleCnt="0"/>
      <dgm:spPr/>
    </dgm:pt>
    <dgm:pt modelId="{754D2DFD-F1C6-4EC2-A2C1-C4045AEA141E}" type="pres">
      <dgm:prSet presAssocID="{A963A804-EA04-44AC-BB65-FCC7F6C8A043}" presName="LevelOneTextNode" presStyleLbl="node0" presStyleIdx="0" presStyleCnt="1" custScaleX="120178" custScaleY="205611" custLinFactNeighborX="-5370" custLinFactNeighborY="-2273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C1B1C4C-5032-452B-954E-556DCCB6E1E4}" type="pres">
      <dgm:prSet presAssocID="{A963A804-EA04-44AC-BB65-FCC7F6C8A043}" presName="level2hierChild" presStyleCnt="0"/>
      <dgm:spPr/>
    </dgm:pt>
    <dgm:pt modelId="{F6EE6C72-8858-490F-810A-EEFF3DAB7E4A}" type="pres">
      <dgm:prSet presAssocID="{30DB60BC-5373-475A-B1F0-F02EBD483084}" presName="conn2-1" presStyleLbl="parChTrans1D2" presStyleIdx="0" presStyleCnt="5"/>
      <dgm:spPr/>
      <dgm:t>
        <a:bodyPr/>
        <a:lstStyle/>
        <a:p>
          <a:endParaRPr lang="pl-PL"/>
        </a:p>
      </dgm:t>
    </dgm:pt>
    <dgm:pt modelId="{22AECD01-E7D2-4371-BE31-3A86AC42E55D}" type="pres">
      <dgm:prSet presAssocID="{30DB60BC-5373-475A-B1F0-F02EBD483084}" presName="connTx" presStyleLbl="parChTrans1D2" presStyleIdx="0" presStyleCnt="5"/>
      <dgm:spPr/>
      <dgm:t>
        <a:bodyPr/>
        <a:lstStyle/>
        <a:p>
          <a:endParaRPr lang="pl-PL"/>
        </a:p>
      </dgm:t>
    </dgm:pt>
    <dgm:pt modelId="{B9DE2457-9B1D-4612-AAB6-F514C3F785F3}" type="pres">
      <dgm:prSet presAssocID="{9E5700B2-CE5C-4322-A462-55ED8F8A2DC7}" presName="root2" presStyleCnt="0"/>
      <dgm:spPr/>
    </dgm:pt>
    <dgm:pt modelId="{09DD7597-F989-4463-99C0-7EFDA595F79D}" type="pres">
      <dgm:prSet presAssocID="{9E5700B2-CE5C-4322-A462-55ED8F8A2DC7}" presName="LevelTwoTextNode" presStyleLbl="node2" presStyleIdx="0" presStyleCnt="5" custScaleX="277374" custScaleY="44270" custLinFactNeighborX="1376" custLinFactNeighborY="-4250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B9E8019-2EAD-48E4-983E-0AC43DDE884C}" type="pres">
      <dgm:prSet presAssocID="{9E5700B2-CE5C-4322-A462-55ED8F8A2DC7}" presName="level3hierChild" presStyleCnt="0"/>
      <dgm:spPr/>
    </dgm:pt>
    <dgm:pt modelId="{5FE2471B-45ED-4531-B6DB-3A04644C0349}" type="pres">
      <dgm:prSet presAssocID="{6B278C9A-72AF-4556-B1AB-7FE4E5F9A951}" presName="conn2-1" presStyleLbl="parChTrans1D2" presStyleIdx="1" presStyleCnt="5"/>
      <dgm:spPr/>
      <dgm:t>
        <a:bodyPr/>
        <a:lstStyle/>
        <a:p>
          <a:endParaRPr lang="pl-PL"/>
        </a:p>
      </dgm:t>
    </dgm:pt>
    <dgm:pt modelId="{A609D0A0-7A01-49F0-850B-57BC40CF1858}" type="pres">
      <dgm:prSet presAssocID="{6B278C9A-72AF-4556-B1AB-7FE4E5F9A951}" presName="connTx" presStyleLbl="parChTrans1D2" presStyleIdx="1" presStyleCnt="5"/>
      <dgm:spPr/>
      <dgm:t>
        <a:bodyPr/>
        <a:lstStyle/>
        <a:p>
          <a:endParaRPr lang="pl-PL"/>
        </a:p>
      </dgm:t>
    </dgm:pt>
    <dgm:pt modelId="{87C71272-4C51-4616-871F-6A5BD7C19F18}" type="pres">
      <dgm:prSet presAssocID="{0BEC1A0A-70CA-4401-B028-4D0449FECD79}" presName="root2" presStyleCnt="0"/>
      <dgm:spPr/>
    </dgm:pt>
    <dgm:pt modelId="{60DAEB24-E927-43D5-A35D-FCF6764637E6}" type="pres">
      <dgm:prSet presAssocID="{0BEC1A0A-70CA-4401-B028-4D0449FECD79}" presName="LevelTwoTextNode" presStyleLbl="node2" presStyleIdx="1" presStyleCnt="5" custScaleX="278938" custScaleY="52443" custLinFactNeighborX="1664" custLinFactNeighborY="-3080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51095D0-9FD5-4C35-9537-7E01FF1B910B}" type="pres">
      <dgm:prSet presAssocID="{0BEC1A0A-70CA-4401-B028-4D0449FECD79}" presName="level3hierChild" presStyleCnt="0"/>
      <dgm:spPr/>
    </dgm:pt>
    <dgm:pt modelId="{31AA540E-AC40-4F40-86F4-4D3286573D09}" type="pres">
      <dgm:prSet presAssocID="{5E338092-D916-4655-9AFC-71299DA6537C}" presName="conn2-1" presStyleLbl="parChTrans1D2" presStyleIdx="2" presStyleCnt="5"/>
      <dgm:spPr/>
      <dgm:t>
        <a:bodyPr/>
        <a:lstStyle/>
        <a:p>
          <a:endParaRPr lang="pl-PL"/>
        </a:p>
      </dgm:t>
    </dgm:pt>
    <dgm:pt modelId="{E683E3CC-4CB2-4122-AE83-C2855E3F74D6}" type="pres">
      <dgm:prSet presAssocID="{5E338092-D916-4655-9AFC-71299DA6537C}" presName="connTx" presStyleLbl="parChTrans1D2" presStyleIdx="2" presStyleCnt="5"/>
      <dgm:spPr/>
      <dgm:t>
        <a:bodyPr/>
        <a:lstStyle/>
        <a:p>
          <a:endParaRPr lang="pl-PL"/>
        </a:p>
      </dgm:t>
    </dgm:pt>
    <dgm:pt modelId="{F5791F98-1664-4FC3-BFD8-0B577D529647}" type="pres">
      <dgm:prSet presAssocID="{4934E191-4E48-42BE-ADBD-586621D0272D}" presName="root2" presStyleCnt="0"/>
      <dgm:spPr/>
    </dgm:pt>
    <dgm:pt modelId="{BFB6A9BC-1BCD-4FE4-B90F-DDDC7B87C90E}" type="pres">
      <dgm:prSet presAssocID="{4934E191-4E48-42BE-ADBD-586621D0272D}" presName="LevelTwoTextNode" presStyleLbl="node2" presStyleIdx="2" presStyleCnt="5" custScaleX="278780" custScaleY="54071" custLinFactNeighborX="1376" custLinFactNeighborY="-2578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C15D1EBA-4823-4AEA-997B-99EE0CB43C6A}" type="pres">
      <dgm:prSet presAssocID="{4934E191-4E48-42BE-ADBD-586621D0272D}" presName="level3hierChild" presStyleCnt="0"/>
      <dgm:spPr/>
    </dgm:pt>
    <dgm:pt modelId="{CF4A6D1B-E90A-40B7-8E44-713D3F409C4B}" type="pres">
      <dgm:prSet presAssocID="{071D5FAB-0BB7-48FB-8487-16D0F4149E44}" presName="conn2-1" presStyleLbl="parChTrans1D2" presStyleIdx="3" presStyleCnt="5"/>
      <dgm:spPr/>
      <dgm:t>
        <a:bodyPr/>
        <a:lstStyle/>
        <a:p>
          <a:endParaRPr lang="pl-PL"/>
        </a:p>
      </dgm:t>
    </dgm:pt>
    <dgm:pt modelId="{02DD1BBC-CC3F-4DBE-98A7-7DF1822BFAC5}" type="pres">
      <dgm:prSet presAssocID="{071D5FAB-0BB7-48FB-8487-16D0F4149E44}" presName="connTx" presStyleLbl="parChTrans1D2" presStyleIdx="3" presStyleCnt="5"/>
      <dgm:spPr/>
      <dgm:t>
        <a:bodyPr/>
        <a:lstStyle/>
        <a:p>
          <a:endParaRPr lang="pl-PL"/>
        </a:p>
      </dgm:t>
    </dgm:pt>
    <dgm:pt modelId="{82A00D57-0471-4F11-A78D-D9D24FF29C71}" type="pres">
      <dgm:prSet presAssocID="{7D9F6C38-1E9E-424D-9946-90020B94B635}" presName="root2" presStyleCnt="0"/>
      <dgm:spPr/>
    </dgm:pt>
    <dgm:pt modelId="{F65BE2F9-793A-47FA-8556-C1D9715F1186}" type="pres">
      <dgm:prSet presAssocID="{7D9F6C38-1E9E-424D-9946-90020B94B635}" presName="LevelTwoTextNode" presStyleLbl="node2" presStyleIdx="3" presStyleCnt="5" custScaleX="278797" custScaleY="55495" custLinFactNeighborX="395" custLinFactNeighborY="-2532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EFE55BB-D702-4A4C-9148-20F37F29DD8B}" type="pres">
      <dgm:prSet presAssocID="{7D9F6C38-1E9E-424D-9946-90020B94B635}" presName="level3hierChild" presStyleCnt="0"/>
      <dgm:spPr/>
    </dgm:pt>
    <dgm:pt modelId="{733EE196-7814-4519-B00E-58AD253AF152}" type="pres">
      <dgm:prSet presAssocID="{A3CD25C7-8114-4096-9AB4-4648CF12F9C2}" presName="conn2-1" presStyleLbl="parChTrans1D2" presStyleIdx="4" presStyleCnt="5"/>
      <dgm:spPr/>
      <dgm:t>
        <a:bodyPr/>
        <a:lstStyle/>
        <a:p>
          <a:endParaRPr lang="pl-PL"/>
        </a:p>
      </dgm:t>
    </dgm:pt>
    <dgm:pt modelId="{5931DC12-76A3-4910-91CD-6C1387D95C8D}" type="pres">
      <dgm:prSet presAssocID="{A3CD25C7-8114-4096-9AB4-4648CF12F9C2}" presName="connTx" presStyleLbl="parChTrans1D2" presStyleIdx="4" presStyleCnt="5"/>
      <dgm:spPr/>
      <dgm:t>
        <a:bodyPr/>
        <a:lstStyle/>
        <a:p>
          <a:endParaRPr lang="pl-PL"/>
        </a:p>
      </dgm:t>
    </dgm:pt>
    <dgm:pt modelId="{40085540-DEE5-414A-98FF-79E401724BCE}" type="pres">
      <dgm:prSet presAssocID="{0723D9D1-043B-4E87-A1E4-7437AC9CAF6F}" presName="root2" presStyleCnt="0"/>
      <dgm:spPr/>
    </dgm:pt>
    <dgm:pt modelId="{800F4603-4DCE-408E-BC55-EE4C35BCA01C}" type="pres">
      <dgm:prSet presAssocID="{0723D9D1-043B-4E87-A1E4-7437AC9CAF6F}" presName="LevelTwoTextNode" presStyleLbl="node2" presStyleIdx="4" presStyleCnt="5" custScaleX="279223" custScaleY="37576" custLinFactNeighborX="1376" custLinFactNeighborY="-1306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F84AF45C-F9D8-4D37-B1B3-B8549D8AAA7D}" type="pres">
      <dgm:prSet presAssocID="{0723D9D1-043B-4E87-A1E4-7437AC9CAF6F}" presName="level3hierChild" presStyleCnt="0"/>
      <dgm:spPr/>
    </dgm:pt>
  </dgm:ptLst>
  <dgm:cxnLst>
    <dgm:cxn modelId="{E8432011-5386-4DD5-8D34-540EAAD925C0}" type="presOf" srcId="{A3CD25C7-8114-4096-9AB4-4648CF12F9C2}" destId="{5931DC12-76A3-4910-91CD-6C1387D95C8D}" srcOrd="1" destOrd="0" presId="urn:microsoft.com/office/officeart/2005/8/layout/hierarchy2"/>
    <dgm:cxn modelId="{301F6BF3-A2C9-4A12-859B-7D8E85C2AE88}" srcId="{A963A804-EA04-44AC-BB65-FCC7F6C8A043}" destId="{9E5700B2-CE5C-4322-A462-55ED8F8A2DC7}" srcOrd="0" destOrd="0" parTransId="{30DB60BC-5373-475A-B1F0-F02EBD483084}" sibTransId="{6DCA8472-45EE-4BDB-85CC-375AB36FAB43}"/>
    <dgm:cxn modelId="{4DB6F255-629E-4251-AC8F-4306C1B2C8B3}" srcId="{A963A804-EA04-44AC-BB65-FCC7F6C8A043}" destId="{0BEC1A0A-70CA-4401-B028-4D0449FECD79}" srcOrd="1" destOrd="0" parTransId="{6B278C9A-72AF-4556-B1AB-7FE4E5F9A951}" sibTransId="{B7B1F50E-9D4F-4E0C-B5BA-E70AD3187A4B}"/>
    <dgm:cxn modelId="{7D821906-F9DC-42B8-9982-B525BB375067}" type="presOf" srcId="{30DB60BC-5373-475A-B1F0-F02EBD483084}" destId="{22AECD01-E7D2-4371-BE31-3A86AC42E55D}" srcOrd="1" destOrd="0" presId="urn:microsoft.com/office/officeart/2005/8/layout/hierarchy2"/>
    <dgm:cxn modelId="{6DC476D6-1E1B-45B2-A92A-4398DB65C690}" srcId="{BA5B80D9-FC13-456A-A709-8B2F2415DC5B}" destId="{A963A804-EA04-44AC-BB65-FCC7F6C8A043}" srcOrd="0" destOrd="0" parTransId="{7B141AD2-7C52-4B91-8FDE-525A08476FC0}" sibTransId="{2DC983F9-FD49-4562-BC3E-13DAE7161F0B}"/>
    <dgm:cxn modelId="{CA07EFE1-E04C-4D26-97A8-EE96A0FD7160}" type="presOf" srcId="{071D5FAB-0BB7-48FB-8487-16D0F4149E44}" destId="{02DD1BBC-CC3F-4DBE-98A7-7DF1822BFAC5}" srcOrd="1" destOrd="0" presId="urn:microsoft.com/office/officeart/2005/8/layout/hierarchy2"/>
    <dgm:cxn modelId="{2DF1D462-BED3-4BAB-88FE-EE7F957AE082}" type="presOf" srcId="{7D9F6C38-1E9E-424D-9946-90020B94B635}" destId="{F65BE2F9-793A-47FA-8556-C1D9715F1186}" srcOrd="0" destOrd="0" presId="urn:microsoft.com/office/officeart/2005/8/layout/hierarchy2"/>
    <dgm:cxn modelId="{859887F0-4887-45D7-8026-7CDFB578B301}" type="presOf" srcId="{071D5FAB-0BB7-48FB-8487-16D0F4149E44}" destId="{CF4A6D1B-E90A-40B7-8E44-713D3F409C4B}" srcOrd="0" destOrd="0" presId="urn:microsoft.com/office/officeart/2005/8/layout/hierarchy2"/>
    <dgm:cxn modelId="{2BE19A7E-44C2-4E55-B93A-339EEC1EEEAC}" srcId="{A963A804-EA04-44AC-BB65-FCC7F6C8A043}" destId="{0723D9D1-043B-4E87-A1E4-7437AC9CAF6F}" srcOrd="4" destOrd="0" parTransId="{A3CD25C7-8114-4096-9AB4-4648CF12F9C2}" sibTransId="{C9365CCE-EE12-4822-B82B-40E053C3D6FF}"/>
    <dgm:cxn modelId="{FDE53B9C-CFB0-403C-8B00-21DF166D07A1}" type="presOf" srcId="{0BEC1A0A-70CA-4401-B028-4D0449FECD79}" destId="{60DAEB24-E927-43D5-A35D-FCF6764637E6}" srcOrd="0" destOrd="0" presId="urn:microsoft.com/office/officeart/2005/8/layout/hierarchy2"/>
    <dgm:cxn modelId="{B9DB0E06-C770-4819-A153-10F237C34F79}" type="presOf" srcId="{9E5700B2-CE5C-4322-A462-55ED8F8A2DC7}" destId="{09DD7597-F989-4463-99C0-7EFDA595F79D}" srcOrd="0" destOrd="0" presId="urn:microsoft.com/office/officeart/2005/8/layout/hierarchy2"/>
    <dgm:cxn modelId="{A25B2BDD-55F8-47ED-A119-A428CF09E0F4}" type="presOf" srcId="{A3CD25C7-8114-4096-9AB4-4648CF12F9C2}" destId="{733EE196-7814-4519-B00E-58AD253AF152}" srcOrd="0" destOrd="0" presId="urn:microsoft.com/office/officeart/2005/8/layout/hierarchy2"/>
    <dgm:cxn modelId="{74624F16-9E44-4C7B-B487-B60A391159FA}" srcId="{A963A804-EA04-44AC-BB65-FCC7F6C8A043}" destId="{4934E191-4E48-42BE-ADBD-586621D0272D}" srcOrd="2" destOrd="0" parTransId="{5E338092-D916-4655-9AFC-71299DA6537C}" sibTransId="{C7066313-A9A1-46CE-AED4-ED8ED41EF824}"/>
    <dgm:cxn modelId="{82A0FA34-1DA0-41B4-ABA2-409D6C9D5648}" type="presOf" srcId="{5E338092-D916-4655-9AFC-71299DA6537C}" destId="{E683E3CC-4CB2-4122-AE83-C2855E3F74D6}" srcOrd="1" destOrd="0" presId="urn:microsoft.com/office/officeart/2005/8/layout/hierarchy2"/>
    <dgm:cxn modelId="{190BC163-9FE2-483E-A05A-B100C3EB7EE8}" type="presOf" srcId="{0723D9D1-043B-4E87-A1E4-7437AC9CAF6F}" destId="{800F4603-4DCE-408E-BC55-EE4C35BCA01C}" srcOrd="0" destOrd="0" presId="urn:microsoft.com/office/officeart/2005/8/layout/hierarchy2"/>
    <dgm:cxn modelId="{48A14DC0-37F0-4CBC-8AAA-EB36F9058B4D}" type="presOf" srcId="{5E338092-D916-4655-9AFC-71299DA6537C}" destId="{31AA540E-AC40-4F40-86F4-4D3286573D09}" srcOrd="0" destOrd="0" presId="urn:microsoft.com/office/officeart/2005/8/layout/hierarchy2"/>
    <dgm:cxn modelId="{75797796-B515-4282-B8BB-B87BE442A212}" type="presOf" srcId="{6B278C9A-72AF-4556-B1AB-7FE4E5F9A951}" destId="{A609D0A0-7A01-49F0-850B-57BC40CF1858}" srcOrd="1" destOrd="0" presId="urn:microsoft.com/office/officeart/2005/8/layout/hierarchy2"/>
    <dgm:cxn modelId="{7F68806D-3743-42E0-A084-5CA4409A04AF}" type="presOf" srcId="{4934E191-4E48-42BE-ADBD-586621D0272D}" destId="{BFB6A9BC-1BCD-4FE4-B90F-DDDC7B87C90E}" srcOrd="0" destOrd="0" presId="urn:microsoft.com/office/officeart/2005/8/layout/hierarchy2"/>
    <dgm:cxn modelId="{F2AB0EF0-EA8E-4E85-8F02-639DC934B79F}" type="presOf" srcId="{BA5B80D9-FC13-456A-A709-8B2F2415DC5B}" destId="{36778E4B-CC8F-4DC5-A886-827C34AB6D8E}" srcOrd="0" destOrd="0" presId="urn:microsoft.com/office/officeart/2005/8/layout/hierarchy2"/>
    <dgm:cxn modelId="{E80C4AA4-2941-4DB4-BC06-B014A4401494}" type="presOf" srcId="{30DB60BC-5373-475A-B1F0-F02EBD483084}" destId="{F6EE6C72-8858-490F-810A-EEFF3DAB7E4A}" srcOrd="0" destOrd="0" presId="urn:microsoft.com/office/officeart/2005/8/layout/hierarchy2"/>
    <dgm:cxn modelId="{DA11A0BA-F0B6-42E7-B52B-AC4BCE139EA0}" type="presOf" srcId="{6B278C9A-72AF-4556-B1AB-7FE4E5F9A951}" destId="{5FE2471B-45ED-4531-B6DB-3A04644C0349}" srcOrd="0" destOrd="0" presId="urn:microsoft.com/office/officeart/2005/8/layout/hierarchy2"/>
    <dgm:cxn modelId="{D2AAE80C-301F-402F-BA65-CAC694C71465}" srcId="{A963A804-EA04-44AC-BB65-FCC7F6C8A043}" destId="{7D9F6C38-1E9E-424D-9946-90020B94B635}" srcOrd="3" destOrd="0" parTransId="{071D5FAB-0BB7-48FB-8487-16D0F4149E44}" sibTransId="{892A8303-9C88-4783-BCA4-BEFDAE4AE8A8}"/>
    <dgm:cxn modelId="{F2FEA607-E19D-4E77-A176-09FFE7222552}" type="presOf" srcId="{A963A804-EA04-44AC-BB65-FCC7F6C8A043}" destId="{754D2DFD-F1C6-4EC2-A2C1-C4045AEA141E}" srcOrd="0" destOrd="0" presId="urn:microsoft.com/office/officeart/2005/8/layout/hierarchy2"/>
    <dgm:cxn modelId="{9E462EE4-F32C-43E9-8720-E8223D94A4E4}" type="presParOf" srcId="{36778E4B-CC8F-4DC5-A886-827C34AB6D8E}" destId="{9AD1D863-59F2-481F-A578-D0567F675D61}" srcOrd="0" destOrd="0" presId="urn:microsoft.com/office/officeart/2005/8/layout/hierarchy2"/>
    <dgm:cxn modelId="{49B491D0-BD04-4339-85ED-B2118F6694ED}" type="presParOf" srcId="{9AD1D863-59F2-481F-A578-D0567F675D61}" destId="{754D2DFD-F1C6-4EC2-A2C1-C4045AEA141E}" srcOrd="0" destOrd="0" presId="urn:microsoft.com/office/officeart/2005/8/layout/hierarchy2"/>
    <dgm:cxn modelId="{FF5191EB-8BA2-4A4F-8704-08FCD9DCB19A}" type="presParOf" srcId="{9AD1D863-59F2-481F-A578-D0567F675D61}" destId="{9C1B1C4C-5032-452B-954E-556DCCB6E1E4}" srcOrd="1" destOrd="0" presId="urn:microsoft.com/office/officeart/2005/8/layout/hierarchy2"/>
    <dgm:cxn modelId="{4B1076B5-DEDA-4E83-8541-8E0E7B1F866A}" type="presParOf" srcId="{9C1B1C4C-5032-452B-954E-556DCCB6E1E4}" destId="{F6EE6C72-8858-490F-810A-EEFF3DAB7E4A}" srcOrd="0" destOrd="0" presId="urn:microsoft.com/office/officeart/2005/8/layout/hierarchy2"/>
    <dgm:cxn modelId="{0B17B74A-3514-4E2C-8AC0-CD7AC28393C0}" type="presParOf" srcId="{F6EE6C72-8858-490F-810A-EEFF3DAB7E4A}" destId="{22AECD01-E7D2-4371-BE31-3A86AC42E55D}" srcOrd="0" destOrd="0" presId="urn:microsoft.com/office/officeart/2005/8/layout/hierarchy2"/>
    <dgm:cxn modelId="{CD9617F1-A59B-4FF7-B554-538EEAD8E683}" type="presParOf" srcId="{9C1B1C4C-5032-452B-954E-556DCCB6E1E4}" destId="{B9DE2457-9B1D-4612-AAB6-F514C3F785F3}" srcOrd="1" destOrd="0" presId="urn:microsoft.com/office/officeart/2005/8/layout/hierarchy2"/>
    <dgm:cxn modelId="{04F7FBAD-C5E1-4976-BEE7-A28F568C3DEF}" type="presParOf" srcId="{B9DE2457-9B1D-4612-AAB6-F514C3F785F3}" destId="{09DD7597-F989-4463-99C0-7EFDA595F79D}" srcOrd="0" destOrd="0" presId="urn:microsoft.com/office/officeart/2005/8/layout/hierarchy2"/>
    <dgm:cxn modelId="{F8B064EA-7D85-4C59-800C-2E1F279C836D}" type="presParOf" srcId="{B9DE2457-9B1D-4612-AAB6-F514C3F785F3}" destId="{EB9E8019-2EAD-48E4-983E-0AC43DDE884C}" srcOrd="1" destOrd="0" presId="urn:microsoft.com/office/officeart/2005/8/layout/hierarchy2"/>
    <dgm:cxn modelId="{F4D2966F-287C-4AA2-8CE2-F117694EA0EF}" type="presParOf" srcId="{9C1B1C4C-5032-452B-954E-556DCCB6E1E4}" destId="{5FE2471B-45ED-4531-B6DB-3A04644C0349}" srcOrd="2" destOrd="0" presId="urn:microsoft.com/office/officeart/2005/8/layout/hierarchy2"/>
    <dgm:cxn modelId="{2CFA3A49-2D63-4230-BDB9-0049BBE594F3}" type="presParOf" srcId="{5FE2471B-45ED-4531-B6DB-3A04644C0349}" destId="{A609D0A0-7A01-49F0-850B-57BC40CF1858}" srcOrd="0" destOrd="0" presId="urn:microsoft.com/office/officeart/2005/8/layout/hierarchy2"/>
    <dgm:cxn modelId="{E47E8CD7-3034-46BC-AC8D-DF10894CD305}" type="presParOf" srcId="{9C1B1C4C-5032-452B-954E-556DCCB6E1E4}" destId="{87C71272-4C51-4616-871F-6A5BD7C19F18}" srcOrd="3" destOrd="0" presId="urn:microsoft.com/office/officeart/2005/8/layout/hierarchy2"/>
    <dgm:cxn modelId="{69CA307E-0EBE-4926-A346-44B17ACE22DE}" type="presParOf" srcId="{87C71272-4C51-4616-871F-6A5BD7C19F18}" destId="{60DAEB24-E927-43D5-A35D-FCF6764637E6}" srcOrd="0" destOrd="0" presId="urn:microsoft.com/office/officeart/2005/8/layout/hierarchy2"/>
    <dgm:cxn modelId="{862E0452-5D52-49CD-9EC7-DB488892BC4D}" type="presParOf" srcId="{87C71272-4C51-4616-871F-6A5BD7C19F18}" destId="{951095D0-9FD5-4C35-9537-7E01FF1B910B}" srcOrd="1" destOrd="0" presId="urn:microsoft.com/office/officeart/2005/8/layout/hierarchy2"/>
    <dgm:cxn modelId="{E1589895-E596-426A-9472-CD0516F99CFD}" type="presParOf" srcId="{9C1B1C4C-5032-452B-954E-556DCCB6E1E4}" destId="{31AA540E-AC40-4F40-86F4-4D3286573D09}" srcOrd="4" destOrd="0" presId="urn:microsoft.com/office/officeart/2005/8/layout/hierarchy2"/>
    <dgm:cxn modelId="{3BBF1143-54AC-45A0-B3C8-02BC3F3DAA1A}" type="presParOf" srcId="{31AA540E-AC40-4F40-86F4-4D3286573D09}" destId="{E683E3CC-4CB2-4122-AE83-C2855E3F74D6}" srcOrd="0" destOrd="0" presId="urn:microsoft.com/office/officeart/2005/8/layout/hierarchy2"/>
    <dgm:cxn modelId="{CE2EE997-0FC3-457E-88CE-FF24AFF01F8D}" type="presParOf" srcId="{9C1B1C4C-5032-452B-954E-556DCCB6E1E4}" destId="{F5791F98-1664-4FC3-BFD8-0B577D529647}" srcOrd="5" destOrd="0" presId="urn:microsoft.com/office/officeart/2005/8/layout/hierarchy2"/>
    <dgm:cxn modelId="{3C74CB86-9648-4790-AA03-718B4F73762A}" type="presParOf" srcId="{F5791F98-1664-4FC3-BFD8-0B577D529647}" destId="{BFB6A9BC-1BCD-4FE4-B90F-DDDC7B87C90E}" srcOrd="0" destOrd="0" presId="urn:microsoft.com/office/officeart/2005/8/layout/hierarchy2"/>
    <dgm:cxn modelId="{30085166-1BB0-40E1-848E-398B574EC4E9}" type="presParOf" srcId="{F5791F98-1664-4FC3-BFD8-0B577D529647}" destId="{C15D1EBA-4823-4AEA-997B-99EE0CB43C6A}" srcOrd="1" destOrd="0" presId="urn:microsoft.com/office/officeart/2005/8/layout/hierarchy2"/>
    <dgm:cxn modelId="{3A8B6B00-3B2F-459E-9430-3E93F6BAA526}" type="presParOf" srcId="{9C1B1C4C-5032-452B-954E-556DCCB6E1E4}" destId="{CF4A6D1B-E90A-40B7-8E44-713D3F409C4B}" srcOrd="6" destOrd="0" presId="urn:microsoft.com/office/officeart/2005/8/layout/hierarchy2"/>
    <dgm:cxn modelId="{62026DDB-4729-434A-B037-336EEEE4F070}" type="presParOf" srcId="{CF4A6D1B-E90A-40B7-8E44-713D3F409C4B}" destId="{02DD1BBC-CC3F-4DBE-98A7-7DF1822BFAC5}" srcOrd="0" destOrd="0" presId="urn:microsoft.com/office/officeart/2005/8/layout/hierarchy2"/>
    <dgm:cxn modelId="{4FB4C0CE-B15B-41DE-BF5C-48BE95865623}" type="presParOf" srcId="{9C1B1C4C-5032-452B-954E-556DCCB6E1E4}" destId="{82A00D57-0471-4F11-A78D-D9D24FF29C71}" srcOrd="7" destOrd="0" presId="urn:microsoft.com/office/officeart/2005/8/layout/hierarchy2"/>
    <dgm:cxn modelId="{8095DE27-EF95-483C-A6FA-1B53F74703B0}" type="presParOf" srcId="{82A00D57-0471-4F11-A78D-D9D24FF29C71}" destId="{F65BE2F9-793A-47FA-8556-C1D9715F1186}" srcOrd="0" destOrd="0" presId="urn:microsoft.com/office/officeart/2005/8/layout/hierarchy2"/>
    <dgm:cxn modelId="{967A04ED-6C61-417B-831B-53991933CC0F}" type="presParOf" srcId="{82A00D57-0471-4F11-A78D-D9D24FF29C71}" destId="{9EFE55BB-D702-4A4C-9148-20F37F29DD8B}" srcOrd="1" destOrd="0" presId="urn:microsoft.com/office/officeart/2005/8/layout/hierarchy2"/>
    <dgm:cxn modelId="{0044AA94-71D4-40E0-95F6-B90F4253FB73}" type="presParOf" srcId="{9C1B1C4C-5032-452B-954E-556DCCB6E1E4}" destId="{733EE196-7814-4519-B00E-58AD253AF152}" srcOrd="8" destOrd="0" presId="urn:microsoft.com/office/officeart/2005/8/layout/hierarchy2"/>
    <dgm:cxn modelId="{4FECF52B-F6E9-45B1-9CCE-8E319658F3CC}" type="presParOf" srcId="{733EE196-7814-4519-B00E-58AD253AF152}" destId="{5931DC12-76A3-4910-91CD-6C1387D95C8D}" srcOrd="0" destOrd="0" presId="urn:microsoft.com/office/officeart/2005/8/layout/hierarchy2"/>
    <dgm:cxn modelId="{27CB27ED-86E4-43FF-BFFB-7633AE2E0559}" type="presParOf" srcId="{9C1B1C4C-5032-452B-954E-556DCCB6E1E4}" destId="{40085540-DEE5-414A-98FF-79E401724BCE}" srcOrd="9" destOrd="0" presId="urn:microsoft.com/office/officeart/2005/8/layout/hierarchy2"/>
    <dgm:cxn modelId="{4B5A8A6B-3697-454C-96B9-2844649CD948}" type="presParOf" srcId="{40085540-DEE5-414A-98FF-79E401724BCE}" destId="{800F4603-4DCE-408E-BC55-EE4C35BCA01C}" srcOrd="0" destOrd="0" presId="urn:microsoft.com/office/officeart/2005/8/layout/hierarchy2"/>
    <dgm:cxn modelId="{5EA0447E-57D7-4554-B0FF-2F991522937B}" type="presParOf" srcId="{40085540-DEE5-414A-98FF-79E401724BCE}" destId="{F84AF45C-F9D8-4D37-B1B3-B8549D8AAA7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A5B80D9-FC13-456A-A709-8B2F2415DC5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963A804-EA04-44AC-BB65-FCC7F6C8A043}">
      <dgm:prSet phldrT="[Teks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l-PL" sz="1400" b="1" dirty="0" smtClean="0">
              <a:latin typeface="Calibri" pitchFamily="34" charset="0"/>
            </a:rPr>
            <a:t>Oś 9</a:t>
          </a:r>
        </a:p>
        <a:p>
          <a:r>
            <a:rPr lang="pl-PL" sz="1400" b="1" dirty="0" smtClean="0">
              <a:latin typeface="Calibri" pitchFamily="34" charset="0"/>
            </a:rPr>
            <a:t>Włączenie społeczne</a:t>
          </a:r>
          <a:endParaRPr lang="pl-PL" sz="1400" b="1" dirty="0">
            <a:latin typeface="Calibri" pitchFamily="34" charset="0"/>
          </a:endParaRPr>
        </a:p>
      </dgm:t>
    </dgm:pt>
    <dgm:pt modelId="{7B141AD2-7C52-4B91-8FDE-525A08476FC0}" type="parTrans" cxnId="{6DC476D6-1E1B-45B2-A92A-4398DB65C690}">
      <dgm:prSet/>
      <dgm:spPr/>
      <dgm:t>
        <a:bodyPr/>
        <a:lstStyle/>
        <a:p>
          <a:endParaRPr lang="pl-PL" sz="1600"/>
        </a:p>
      </dgm:t>
    </dgm:pt>
    <dgm:pt modelId="{2DC983F9-FD49-4562-BC3E-13DAE7161F0B}" type="sibTrans" cxnId="{6DC476D6-1E1B-45B2-A92A-4398DB65C690}">
      <dgm:prSet/>
      <dgm:spPr/>
      <dgm:t>
        <a:bodyPr/>
        <a:lstStyle/>
        <a:p>
          <a:endParaRPr lang="pl-PL" sz="1600"/>
        </a:p>
      </dgm:t>
    </dgm:pt>
    <dgm:pt modelId="{9E5700B2-CE5C-4322-A462-55ED8F8A2DC7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b="0" dirty="0" smtClean="0">
              <a:latin typeface="Calibri" pitchFamily="34" charset="0"/>
            </a:rPr>
            <a:t>Aktywna integracja (PI 9.i) - </a:t>
          </a:r>
          <a:r>
            <a:rPr lang="pl-PL" sz="1200" b="0" i="0" u="none" dirty="0" smtClean="0"/>
            <a:t>100 926 </a:t>
          </a:r>
          <a:r>
            <a:rPr lang="pl-PL" sz="1200" b="0" i="0" u="none" dirty="0" smtClean="0"/>
            <a:t>219 </a:t>
          </a:r>
          <a:r>
            <a:rPr lang="pl-PL" sz="1200" b="0" i="0" u="none" dirty="0" smtClean="0"/>
            <a:t>euro</a:t>
          </a:r>
          <a:endParaRPr lang="pl-PL" sz="1200" b="0" dirty="0">
            <a:latin typeface="Calibri" pitchFamily="34" charset="0"/>
          </a:endParaRPr>
        </a:p>
      </dgm:t>
    </dgm:pt>
    <dgm:pt modelId="{30DB60BC-5373-475A-B1F0-F02EBD483084}" type="parTrans" cxnId="{301F6BF3-A2C9-4A12-859B-7D8E85C2AE88}">
      <dgm:prSet custT="1"/>
      <dgm:spPr/>
      <dgm:t>
        <a:bodyPr/>
        <a:lstStyle/>
        <a:p>
          <a:endParaRPr lang="pl-PL" sz="600"/>
        </a:p>
      </dgm:t>
    </dgm:pt>
    <dgm:pt modelId="{6DCA8472-45EE-4BDB-85CC-375AB36FAB43}" type="sibTrans" cxnId="{301F6BF3-A2C9-4A12-859B-7D8E85C2AE88}">
      <dgm:prSet/>
      <dgm:spPr/>
      <dgm:t>
        <a:bodyPr/>
        <a:lstStyle/>
        <a:p>
          <a:endParaRPr lang="pl-PL" sz="1600"/>
        </a:p>
      </dgm:t>
    </dgm:pt>
    <dgm:pt modelId="{0BEC1A0A-70CA-4401-B028-4D0449FECD79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Dostęp do wysokiej jakości usług, w tym opieki zdrowotnej i usług społecznych (PI 9.iv) - </a:t>
          </a:r>
          <a:r>
            <a:rPr lang="pl-PL" sz="1200" b="0" i="0" u="none" dirty="0" smtClean="0"/>
            <a:t>35 000 </a:t>
          </a:r>
          <a:r>
            <a:rPr lang="pl-PL" sz="1200" b="0" i="0" u="none" dirty="0" smtClean="0"/>
            <a:t>000 euro</a:t>
          </a:r>
          <a:endParaRPr lang="pl-PL" sz="1200" dirty="0">
            <a:latin typeface="Calibri" pitchFamily="34" charset="0"/>
          </a:endParaRPr>
        </a:p>
      </dgm:t>
    </dgm:pt>
    <dgm:pt modelId="{6B278C9A-72AF-4556-B1AB-7FE4E5F9A951}" type="parTrans" cxnId="{4DB6F255-629E-4251-AC8F-4306C1B2C8B3}">
      <dgm:prSet custT="1"/>
      <dgm:spPr/>
      <dgm:t>
        <a:bodyPr/>
        <a:lstStyle/>
        <a:p>
          <a:endParaRPr lang="pl-PL" sz="400"/>
        </a:p>
      </dgm:t>
    </dgm:pt>
    <dgm:pt modelId="{B7B1F50E-9D4F-4E0C-B5BA-E70AD3187A4B}" type="sibTrans" cxnId="{4DB6F255-629E-4251-AC8F-4306C1B2C8B3}">
      <dgm:prSet/>
      <dgm:spPr/>
      <dgm:t>
        <a:bodyPr/>
        <a:lstStyle/>
        <a:p>
          <a:endParaRPr lang="pl-PL" sz="1600"/>
        </a:p>
      </dgm:t>
    </dgm:pt>
    <dgm:pt modelId="{4934E191-4E48-42BE-ADBD-586621D0272D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Wspieranie gospodarki społecznej (PI 9.v) - </a:t>
          </a:r>
          <a:r>
            <a:rPr lang="pl-PL" sz="1200" b="0" i="0" u="none" dirty="0" smtClean="0"/>
            <a:t>8 000 </a:t>
          </a:r>
          <a:r>
            <a:rPr lang="pl-PL" sz="1200" b="0" i="0" u="none" dirty="0" err="1" smtClean="0"/>
            <a:t>000</a:t>
          </a:r>
          <a:r>
            <a:rPr lang="pl-PL" sz="1200" b="0" i="0" u="none" dirty="0" smtClean="0"/>
            <a:t> </a:t>
          </a:r>
          <a:r>
            <a:rPr lang="pl-PL" sz="1200" b="0" i="0" u="none" dirty="0" smtClean="0"/>
            <a:t>euro</a:t>
          </a:r>
          <a:endParaRPr lang="pl-PL" sz="1200" dirty="0">
            <a:latin typeface="Calibri" pitchFamily="34" charset="0"/>
          </a:endParaRPr>
        </a:p>
      </dgm:t>
    </dgm:pt>
    <dgm:pt modelId="{5E338092-D916-4655-9AFC-71299DA6537C}" type="parTrans" cxnId="{74624F16-9E44-4C7B-B487-B60A391159FA}">
      <dgm:prSet custT="1"/>
      <dgm:spPr/>
      <dgm:t>
        <a:bodyPr/>
        <a:lstStyle/>
        <a:p>
          <a:endParaRPr lang="pl-PL" sz="400"/>
        </a:p>
      </dgm:t>
    </dgm:pt>
    <dgm:pt modelId="{C7066313-A9A1-46CE-AED4-ED8ED41EF824}" type="sibTrans" cxnId="{74624F16-9E44-4C7B-B487-B60A391159FA}">
      <dgm:prSet/>
      <dgm:spPr/>
      <dgm:t>
        <a:bodyPr/>
        <a:lstStyle/>
        <a:p>
          <a:endParaRPr lang="pl-PL" sz="1600"/>
        </a:p>
      </dgm:t>
    </dgm:pt>
    <dgm:pt modelId="{36778E4B-CC8F-4DC5-A886-827C34AB6D8E}" type="pres">
      <dgm:prSet presAssocID="{BA5B80D9-FC13-456A-A709-8B2F2415DC5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AD1D863-59F2-481F-A578-D0567F675D61}" type="pres">
      <dgm:prSet presAssocID="{A963A804-EA04-44AC-BB65-FCC7F6C8A043}" presName="root1" presStyleCnt="0"/>
      <dgm:spPr/>
    </dgm:pt>
    <dgm:pt modelId="{754D2DFD-F1C6-4EC2-A2C1-C4045AEA141E}" type="pres">
      <dgm:prSet presAssocID="{A963A804-EA04-44AC-BB65-FCC7F6C8A043}" presName="LevelOneTextNode" presStyleLbl="node0" presStyleIdx="0" presStyleCnt="1" custLinFactNeighborX="7967" custLinFactNeighborY="-2027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C1B1C4C-5032-452B-954E-556DCCB6E1E4}" type="pres">
      <dgm:prSet presAssocID="{A963A804-EA04-44AC-BB65-FCC7F6C8A043}" presName="level2hierChild" presStyleCnt="0"/>
      <dgm:spPr/>
    </dgm:pt>
    <dgm:pt modelId="{F6EE6C72-8858-490F-810A-EEFF3DAB7E4A}" type="pres">
      <dgm:prSet presAssocID="{30DB60BC-5373-475A-B1F0-F02EBD483084}" presName="conn2-1" presStyleLbl="parChTrans1D2" presStyleIdx="0" presStyleCnt="3"/>
      <dgm:spPr/>
      <dgm:t>
        <a:bodyPr/>
        <a:lstStyle/>
        <a:p>
          <a:endParaRPr lang="pl-PL"/>
        </a:p>
      </dgm:t>
    </dgm:pt>
    <dgm:pt modelId="{22AECD01-E7D2-4371-BE31-3A86AC42E55D}" type="pres">
      <dgm:prSet presAssocID="{30DB60BC-5373-475A-B1F0-F02EBD483084}" presName="connTx" presStyleLbl="parChTrans1D2" presStyleIdx="0" presStyleCnt="3"/>
      <dgm:spPr/>
      <dgm:t>
        <a:bodyPr/>
        <a:lstStyle/>
        <a:p>
          <a:endParaRPr lang="pl-PL"/>
        </a:p>
      </dgm:t>
    </dgm:pt>
    <dgm:pt modelId="{B9DE2457-9B1D-4612-AAB6-F514C3F785F3}" type="pres">
      <dgm:prSet presAssocID="{9E5700B2-CE5C-4322-A462-55ED8F8A2DC7}" presName="root2" presStyleCnt="0"/>
      <dgm:spPr/>
    </dgm:pt>
    <dgm:pt modelId="{09DD7597-F989-4463-99C0-7EFDA595F79D}" type="pres">
      <dgm:prSet presAssocID="{9E5700B2-CE5C-4322-A462-55ED8F8A2DC7}" presName="LevelTwoTextNode" presStyleLbl="node2" presStyleIdx="0" presStyleCnt="3" custScaleX="144672" custScaleY="22603" custLinFactNeighborX="3104" custLinFactNeighborY="-35127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B9E8019-2EAD-48E4-983E-0AC43DDE884C}" type="pres">
      <dgm:prSet presAssocID="{9E5700B2-CE5C-4322-A462-55ED8F8A2DC7}" presName="level3hierChild" presStyleCnt="0"/>
      <dgm:spPr/>
    </dgm:pt>
    <dgm:pt modelId="{5FE2471B-45ED-4531-B6DB-3A04644C0349}" type="pres">
      <dgm:prSet presAssocID="{6B278C9A-72AF-4556-B1AB-7FE4E5F9A951}" presName="conn2-1" presStyleLbl="parChTrans1D2" presStyleIdx="1" presStyleCnt="3"/>
      <dgm:spPr/>
      <dgm:t>
        <a:bodyPr/>
        <a:lstStyle/>
        <a:p>
          <a:endParaRPr lang="pl-PL"/>
        </a:p>
      </dgm:t>
    </dgm:pt>
    <dgm:pt modelId="{A609D0A0-7A01-49F0-850B-57BC40CF1858}" type="pres">
      <dgm:prSet presAssocID="{6B278C9A-72AF-4556-B1AB-7FE4E5F9A951}" presName="connTx" presStyleLbl="parChTrans1D2" presStyleIdx="1" presStyleCnt="3"/>
      <dgm:spPr/>
      <dgm:t>
        <a:bodyPr/>
        <a:lstStyle/>
        <a:p>
          <a:endParaRPr lang="pl-PL"/>
        </a:p>
      </dgm:t>
    </dgm:pt>
    <dgm:pt modelId="{87C71272-4C51-4616-871F-6A5BD7C19F18}" type="pres">
      <dgm:prSet presAssocID="{0BEC1A0A-70CA-4401-B028-4D0449FECD79}" presName="root2" presStyleCnt="0"/>
      <dgm:spPr/>
    </dgm:pt>
    <dgm:pt modelId="{60DAEB24-E927-43D5-A35D-FCF6764637E6}" type="pres">
      <dgm:prSet presAssocID="{0BEC1A0A-70CA-4401-B028-4D0449FECD79}" presName="LevelTwoTextNode" presStyleLbl="node2" presStyleIdx="1" presStyleCnt="3" custScaleX="177418" custScaleY="33105" custLinFactNeighborX="-2556" custLinFactNeighborY="-38336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51095D0-9FD5-4C35-9537-7E01FF1B910B}" type="pres">
      <dgm:prSet presAssocID="{0BEC1A0A-70CA-4401-B028-4D0449FECD79}" presName="level3hierChild" presStyleCnt="0"/>
      <dgm:spPr/>
    </dgm:pt>
    <dgm:pt modelId="{31AA540E-AC40-4F40-86F4-4D3286573D09}" type="pres">
      <dgm:prSet presAssocID="{5E338092-D916-4655-9AFC-71299DA6537C}" presName="conn2-1" presStyleLbl="parChTrans1D2" presStyleIdx="2" presStyleCnt="3"/>
      <dgm:spPr/>
      <dgm:t>
        <a:bodyPr/>
        <a:lstStyle/>
        <a:p>
          <a:endParaRPr lang="pl-PL"/>
        </a:p>
      </dgm:t>
    </dgm:pt>
    <dgm:pt modelId="{E683E3CC-4CB2-4122-AE83-C2855E3F74D6}" type="pres">
      <dgm:prSet presAssocID="{5E338092-D916-4655-9AFC-71299DA6537C}" presName="connTx" presStyleLbl="parChTrans1D2" presStyleIdx="2" presStyleCnt="3"/>
      <dgm:spPr/>
      <dgm:t>
        <a:bodyPr/>
        <a:lstStyle/>
        <a:p>
          <a:endParaRPr lang="pl-PL"/>
        </a:p>
      </dgm:t>
    </dgm:pt>
    <dgm:pt modelId="{F5791F98-1664-4FC3-BFD8-0B577D529647}" type="pres">
      <dgm:prSet presAssocID="{4934E191-4E48-42BE-ADBD-586621D0272D}" presName="root2" presStyleCnt="0"/>
      <dgm:spPr/>
    </dgm:pt>
    <dgm:pt modelId="{BFB6A9BC-1BCD-4FE4-B90F-DDDC7B87C90E}" type="pres">
      <dgm:prSet presAssocID="{4934E191-4E48-42BE-ADBD-586621D0272D}" presName="LevelTwoTextNode" presStyleLbl="node2" presStyleIdx="2" presStyleCnt="3" custScaleX="163428" custScaleY="26144" custLinFactNeighborX="402" custLinFactNeighborY="-3976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C15D1EBA-4823-4AEA-997B-99EE0CB43C6A}" type="pres">
      <dgm:prSet presAssocID="{4934E191-4E48-42BE-ADBD-586621D0272D}" presName="level3hierChild" presStyleCnt="0"/>
      <dgm:spPr/>
    </dgm:pt>
  </dgm:ptLst>
  <dgm:cxnLst>
    <dgm:cxn modelId="{4DB6F255-629E-4251-AC8F-4306C1B2C8B3}" srcId="{A963A804-EA04-44AC-BB65-FCC7F6C8A043}" destId="{0BEC1A0A-70CA-4401-B028-4D0449FECD79}" srcOrd="1" destOrd="0" parTransId="{6B278C9A-72AF-4556-B1AB-7FE4E5F9A951}" sibTransId="{B7B1F50E-9D4F-4E0C-B5BA-E70AD3187A4B}"/>
    <dgm:cxn modelId="{352CADF2-3921-4F5C-986B-4F26D4B18F5E}" type="presOf" srcId="{BA5B80D9-FC13-456A-A709-8B2F2415DC5B}" destId="{36778E4B-CC8F-4DC5-A886-827C34AB6D8E}" srcOrd="0" destOrd="0" presId="urn:microsoft.com/office/officeart/2005/8/layout/hierarchy2"/>
    <dgm:cxn modelId="{74624F16-9E44-4C7B-B487-B60A391159FA}" srcId="{A963A804-EA04-44AC-BB65-FCC7F6C8A043}" destId="{4934E191-4E48-42BE-ADBD-586621D0272D}" srcOrd="2" destOrd="0" parTransId="{5E338092-D916-4655-9AFC-71299DA6537C}" sibTransId="{C7066313-A9A1-46CE-AED4-ED8ED41EF824}"/>
    <dgm:cxn modelId="{1AFB2A19-816D-4B2A-9809-0C0AAC9CB1FB}" type="presOf" srcId="{0BEC1A0A-70CA-4401-B028-4D0449FECD79}" destId="{60DAEB24-E927-43D5-A35D-FCF6764637E6}" srcOrd="0" destOrd="0" presId="urn:microsoft.com/office/officeart/2005/8/layout/hierarchy2"/>
    <dgm:cxn modelId="{2E9974EF-49B1-4562-836E-A880660DE83F}" type="presOf" srcId="{4934E191-4E48-42BE-ADBD-586621D0272D}" destId="{BFB6A9BC-1BCD-4FE4-B90F-DDDC7B87C90E}" srcOrd="0" destOrd="0" presId="urn:microsoft.com/office/officeart/2005/8/layout/hierarchy2"/>
    <dgm:cxn modelId="{C7F5C5F8-1C4D-47C1-A88B-BC815678BAF9}" type="presOf" srcId="{6B278C9A-72AF-4556-B1AB-7FE4E5F9A951}" destId="{A609D0A0-7A01-49F0-850B-57BC40CF1858}" srcOrd="1" destOrd="0" presId="urn:microsoft.com/office/officeart/2005/8/layout/hierarchy2"/>
    <dgm:cxn modelId="{301F6BF3-A2C9-4A12-859B-7D8E85C2AE88}" srcId="{A963A804-EA04-44AC-BB65-FCC7F6C8A043}" destId="{9E5700B2-CE5C-4322-A462-55ED8F8A2DC7}" srcOrd="0" destOrd="0" parTransId="{30DB60BC-5373-475A-B1F0-F02EBD483084}" sibTransId="{6DCA8472-45EE-4BDB-85CC-375AB36FAB43}"/>
    <dgm:cxn modelId="{5F690D01-399A-4FE8-A92E-28D476C96DE1}" type="presOf" srcId="{6B278C9A-72AF-4556-B1AB-7FE4E5F9A951}" destId="{5FE2471B-45ED-4531-B6DB-3A04644C0349}" srcOrd="0" destOrd="0" presId="urn:microsoft.com/office/officeart/2005/8/layout/hierarchy2"/>
    <dgm:cxn modelId="{6215CF67-08DC-448E-AD7C-EAB01B0863A1}" type="presOf" srcId="{5E338092-D916-4655-9AFC-71299DA6537C}" destId="{E683E3CC-4CB2-4122-AE83-C2855E3F74D6}" srcOrd="1" destOrd="0" presId="urn:microsoft.com/office/officeart/2005/8/layout/hierarchy2"/>
    <dgm:cxn modelId="{D0515502-EDCA-433B-A6A2-11E3C31E3728}" type="presOf" srcId="{30DB60BC-5373-475A-B1F0-F02EBD483084}" destId="{F6EE6C72-8858-490F-810A-EEFF3DAB7E4A}" srcOrd="0" destOrd="0" presId="urn:microsoft.com/office/officeart/2005/8/layout/hierarchy2"/>
    <dgm:cxn modelId="{6DC476D6-1E1B-45B2-A92A-4398DB65C690}" srcId="{BA5B80D9-FC13-456A-A709-8B2F2415DC5B}" destId="{A963A804-EA04-44AC-BB65-FCC7F6C8A043}" srcOrd="0" destOrd="0" parTransId="{7B141AD2-7C52-4B91-8FDE-525A08476FC0}" sibTransId="{2DC983F9-FD49-4562-BC3E-13DAE7161F0B}"/>
    <dgm:cxn modelId="{FAD2A355-BA30-45A6-87E3-68970D318342}" type="presOf" srcId="{A963A804-EA04-44AC-BB65-FCC7F6C8A043}" destId="{754D2DFD-F1C6-4EC2-A2C1-C4045AEA141E}" srcOrd="0" destOrd="0" presId="urn:microsoft.com/office/officeart/2005/8/layout/hierarchy2"/>
    <dgm:cxn modelId="{E0F0FE01-CCA3-4EEC-9D04-182455561E5D}" type="presOf" srcId="{9E5700B2-CE5C-4322-A462-55ED8F8A2DC7}" destId="{09DD7597-F989-4463-99C0-7EFDA595F79D}" srcOrd="0" destOrd="0" presId="urn:microsoft.com/office/officeart/2005/8/layout/hierarchy2"/>
    <dgm:cxn modelId="{443CB8CE-F54F-4641-BD73-811C225D5155}" type="presOf" srcId="{30DB60BC-5373-475A-B1F0-F02EBD483084}" destId="{22AECD01-E7D2-4371-BE31-3A86AC42E55D}" srcOrd="1" destOrd="0" presId="urn:microsoft.com/office/officeart/2005/8/layout/hierarchy2"/>
    <dgm:cxn modelId="{27323F8A-0772-4EC1-A54D-5BC0E0CD93AB}" type="presOf" srcId="{5E338092-D916-4655-9AFC-71299DA6537C}" destId="{31AA540E-AC40-4F40-86F4-4D3286573D09}" srcOrd="0" destOrd="0" presId="urn:microsoft.com/office/officeart/2005/8/layout/hierarchy2"/>
    <dgm:cxn modelId="{13E6F7D2-0279-40EE-AAA6-5FF55AA9618D}" type="presParOf" srcId="{36778E4B-CC8F-4DC5-A886-827C34AB6D8E}" destId="{9AD1D863-59F2-481F-A578-D0567F675D61}" srcOrd="0" destOrd="0" presId="urn:microsoft.com/office/officeart/2005/8/layout/hierarchy2"/>
    <dgm:cxn modelId="{6761AB69-3C8F-4282-8B43-14FE433202E0}" type="presParOf" srcId="{9AD1D863-59F2-481F-A578-D0567F675D61}" destId="{754D2DFD-F1C6-4EC2-A2C1-C4045AEA141E}" srcOrd="0" destOrd="0" presId="urn:microsoft.com/office/officeart/2005/8/layout/hierarchy2"/>
    <dgm:cxn modelId="{08B2541C-0BDA-4801-9ADF-0BE5CBC5BC6B}" type="presParOf" srcId="{9AD1D863-59F2-481F-A578-D0567F675D61}" destId="{9C1B1C4C-5032-452B-954E-556DCCB6E1E4}" srcOrd="1" destOrd="0" presId="urn:microsoft.com/office/officeart/2005/8/layout/hierarchy2"/>
    <dgm:cxn modelId="{78E8CE6C-9184-4B9A-81B1-5D16E9738873}" type="presParOf" srcId="{9C1B1C4C-5032-452B-954E-556DCCB6E1E4}" destId="{F6EE6C72-8858-490F-810A-EEFF3DAB7E4A}" srcOrd="0" destOrd="0" presId="urn:microsoft.com/office/officeart/2005/8/layout/hierarchy2"/>
    <dgm:cxn modelId="{8B7E7930-F6D7-435A-9451-4089729DAC86}" type="presParOf" srcId="{F6EE6C72-8858-490F-810A-EEFF3DAB7E4A}" destId="{22AECD01-E7D2-4371-BE31-3A86AC42E55D}" srcOrd="0" destOrd="0" presId="urn:microsoft.com/office/officeart/2005/8/layout/hierarchy2"/>
    <dgm:cxn modelId="{38597346-22BB-4737-A26A-278635B1E1C1}" type="presParOf" srcId="{9C1B1C4C-5032-452B-954E-556DCCB6E1E4}" destId="{B9DE2457-9B1D-4612-AAB6-F514C3F785F3}" srcOrd="1" destOrd="0" presId="urn:microsoft.com/office/officeart/2005/8/layout/hierarchy2"/>
    <dgm:cxn modelId="{6F4F5FC5-86CD-4A24-87AE-459E5EADD424}" type="presParOf" srcId="{B9DE2457-9B1D-4612-AAB6-F514C3F785F3}" destId="{09DD7597-F989-4463-99C0-7EFDA595F79D}" srcOrd="0" destOrd="0" presId="urn:microsoft.com/office/officeart/2005/8/layout/hierarchy2"/>
    <dgm:cxn modelId="{FB63A083-2BBB-4C26-8CE0-7B3C0535DC5E}" type="presParOf" srcId="{B9DE2457-9B1D-4612-AAB6-F514C3F785F3}" destId="{EB9E8019-2EAD-48E4-983E-0AC43DDE884C}" srcOrd="1" destOrd="0" presId="urn:microsoft.com/office/officeart/2005/8/layout/hierarchy2"/>
    <dgm:cxn modelId="{B0122813-920C-4FB1-A4ED-714D9EABB3DA}" type="presParOf" srcId="{9C1B1C4C-5032-452B-954E-556DCCB6E1E4}" destId="{5FE2471B-45ED-4531-B6DB-3A04644C0349}" srcOrd="2" destOrd="0" presId="urn:microsoft.com/office/officeart/2005/8/layout/hierarchy2"/>
    <dgm:cxn modelId="{0C7F8BFE-8968-40AC-BB4A-8FD7BD0C2D0B}" type="presParOf" srcId="{5FE2471B-45ED-4531-B6DB-3A04644C0349}" destId="{A609D0A0-7A01-49F0-850B-57BC40CF1858}" srcOrd="0" destOrd="0" presId="urn:microsoft.com/office/officeart/2005/8/layout/hierarchy2"/>
    <dgm:cxn modelId="{A9B634E2-9F9B-4CF8-96FB-2D0CAEEB0AE5}" type="presParOf" srcId="{9C1B1C4C-5032-452B-954E-556DCCB6E1E4}" destId="{87C71272-4C51-4616-871F-6A5BD7C19F18}" srcOrd="3" destOrd="0" presId="urn:microsoft.com/office/officeart/2005/8/layout/hierarchy2"/>
    <dgm:cxn modelId="{ED7DAD61-CC7F-48F2-961F-B515653C22F7}" type="presParOf" srcId="{87C71272-4C51-4616-871F-6A5BD7C19F18}" destId="{60DAEB24-E927-43D5-A35D-FCF6764637E6}" srcOrd="0" destOrd="0" presId="urn:microsoft.com/office/officeart/2005/8/layout/hierarchy2"/>
    <dgm:cxn modelId="{7A758FDB-E8B6-4E3C-B517-7694DEEA7B0C}" type="presParOf" srcId="{87C71272-4C51-4616-871F-6A5BD7C19F18}" destId="{951095D0-9FD5-4C35-9537-7E01FF1B910B}" srcOrd="1" destOrd="0" presId="urn:microsoft.com/office/officeart/2005/8/layout/hierarchy2"/>
    <dgm:cxn modelId="{70632375-FF35-49D9-958A-52E6AA29E632}" type="presParOf" srcId="{9C1B1C4C-5032-452B-954E-556DCCB6E1E4}" destId="{31AA540E-AC40-4F40-86F4-4D3286573D09}" srcOrd="4" destOrd="0" presId="urn:microsoft.com/office/officeart/2005/8/layout/hierarchy2"/>
    <dgm:cxn modelId="{68F6326F-FE97-4F36-A0B8-D731B80CF58C}" type="presParOf" srcId="{31AA540E-AC40-4F40-86F4-4D3286573D09}" destId="{E683E3CC-4CB2-4122-AE83-C2855E3F74D6}" srcOrd="0" destOrd="0" presId="urn:microsoft.com/office/officeart/2005/8/layout/hierarchy2"/>
    <dgm:cxn modelId="{A1C8FBF5-3010-4C7C-8015-54038374C1CB}" type="presParOf" srcId="{9C1B1C4C-5032-452B-954E-556DCCB6E1E4}" destId="{F5791F98-1664-4FC3-BFD8-0B577D529647}" srcOrd="5" destOrd="0" presId="urn:microsoft.com/office/officeart/2005/8/layout/hierarchy2"/>
    <dgm:cxn modelId="{C3DB947D-35FB-46CA-96E7-6232AFD4A80A}" type="presParOf" srcId="{F5791F98-1664-4FC3-BFD8-0B577D529647}" destId="{BFB6A9BC-1BCD-4FE4-B90F-DDDC7B87C90E}" srcOrd="0" destOrd="0" presId="urn:microsoft.com/office/officeart/2005/8/layout/hierarchy2"/>
    <dgm:cxn modelId="{D79CC108-7484-4F5D-9A36-574782EC33B2}" type="presParOf" srcId="{F5791F98-1664-4FC3-BFD8-0B577D529647}" destId="{C15D1EBA-4823-4AEA-997B-99EE0CB43C6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A5B80D9-FC13-456A-A709-8B2F2415DC5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963A804-EA04-44AC-BB65-FCC7F6C8A043}">
      <dgm:prSet phldrT="[Teks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l-PL" sz="1400" b="1" dirty="0" smtClean="0">
              <a:latin typeface="Calibri" pitchFamily="34" charset="0"/>
            </a:rPr>
            <a:t>Oś 10</a:t>
          </a:r>
        </a:p>
        <a:p>
          <a:r>
            <a:rPr lang="pl-PL" sz="1400" b="1" dirty="0" smtClean="0">
              <a:latin typeface="Calibri" pitchFamily="34" charset="0"/>
            </a:rPr>
            <a:t>Edukacja</a:t>
          </a:r>
          <a:endParaRPr lang="pl-PL" sz="1400" b="1" dirty="0">
            <a:latin typeface="Calibri" pitchFamily="34" charset="0"/>
          </a:endParaRPr>
        </a:p>
      </dgm:t>
    </dgm:pt>
    <dgm:pt modelId="{7B141AD2-7C52-4B91-8FDE-525A08476FC0}" type="parTrans" cxnId="{6DC476D6-1E1B-45B2-A92A-4398DB65C690}">
      <dgm:prSet/>
      <dgm:spPr/>
      <dgm:t>
        <a:bodyPr/>
        <a:lstStyle/>
        <a:p>
          <a:endParaRPr lang="pl-PL" sz="1600"/>
        </a:p>
      </dgm:t>
    </dgm:pt>
    <dgm:pt modelId="{2DC983F9-FD49-4562-BC3E-13DAE7161F0B}" type="sibTrans" cxnId="{6DC476D6-1E1B-45B2-A92A-4398DB65C690}">
      <dgm:prSet/>
      <dgm:spPr/>
      <dgm:t>
        <a:bodyPr/>
        <a:lstStyle/>
        <a:p>
          <a:endParaRPr lang="pl-PL" sz="1600"/>
        </a:p>
      </dgm:t>
    </dgm:pt>
    <dgm:pt modelId="{9E5700B2-CE5C-4322-A462-55ED8F8A2DC7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b="0" dirty="0" smtClean="0">
              <a:latin typeface="Calibri" pitchFamily="34" charset="0"/>
            </a:rPr>
            <a:t>Zapewnienie równego dostępu do wysokiej jakości edukacji przedszkolnej, podstawowej, gimnazjalnej i ponadgimnazjalnej (PI 10.i) - </a:t>
          </a:r>
          <a:r>
            <a:rPr lang="pl-PL" sz="1200" b="0" i="0" u="none" dirty="0" smtClean="0"/>
            <a:t>79 000 </a:t>
          </a:r>
          <a:r>
            <a:rPr lang="pl-PL" sz="1200" b="0" i="0" u="none" dirty="0" smtClean="0"/>
            <a:t>000 </a:t>
          </a:r>
          <a:r>
            <a:rPr lang="pl-PL" sz="1200" b="0" i="0" u="none" dirty="0" smtClean="0"/>
            <a:t>euro</a:t>
          </a:r>
          <a:endParaRPr lang="pl-PL" sz="1200" b="0" dirty="0">
            <a:latin typeface="Calibri" pitchFamily="34" charset="0"/>
          </a:endParaRPr>
        </a:p>
      </dgm:t>
    </dgm:pt>
    <dgm:pt modelId="{30DB60BC-5373-475A-B1F0-F02EBD483084}" type="parTrans" cxnId="{301F6BF3-A2C9-4A12-859B-7D8E85C2AE88}">
      <dgm:prSet custT="1"/>
      <dgm:spPr/>
      <dgm:t>
        <a:bodyPr/>
        <a:lstStyle/>
        <a:p>
          <a:endParaRPr lang="pl-PL" sz="600"/>
        </a:p>
      </dgm:t>
    </dgm:pt>
    <dgm:pt modelId="{6DCA8472-45EE-4BDB-85CC-375AB36FAB43}" type="sibTrans" cxnId="{301F6BF3-A2C9-4A12-859B-7D8E85C2AE88}">
      <dgm:prSet/>
      <dgm:spPr/>
      <dgm:t>
        <a:bodyPr/>
        <a:lstStyle/>
        <a:p>
          <a:endParaRPr lang="pl-PL" sz="1600"/>
        </a:p>
      </dgm:t>
    </dgm:pt>
    <dgm:pt modelId="{4934E191-4E48-42BE-ADBD-586621D0272D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Poprawa dostępności i wspieranie uczenia się przez całe życie (PI 10.iii) </a:t>
          </a:r>
          <a:br>
            <a:rPr lang="pl-PL" sz="1200" dirty="0" smtClean="0">
              <a:latin typeface="Calibri" pitchFamily="34" charset="0"/>
            </a:rPr>
          </a:br>
          <a:r>
            <a:rPr lang="pl-PL" sz="1200" dirty="0" smtClean="0">
              <a:latin typeface="Calibri" pitchFamily="34" charset="0"/>
            </a:rPr>
            <a:t>- </a:t>
          </a:r>
          <a:r>
            <a:rPr lang="pl-PL" sz="1200" b="0" i="0" u="none" dirty="0" smtClean="0"/>
            <a:t>17 899 </a:t>
          </a:r>
          <a:r>
            <a:rPr lang="pl-PL" sz="1200" b="0" i="0" u="none" dirty="0" smtClean="0"/>
            <a:t>897 </a:t>
          </a:r>
          <a:r>
            <a:rPr lang="pl-PL" sz="1200" b="0" i="0" u="none" dirty="0" smtClean="0"/>
            <a:t>euro</a:t>
          </a:r>
          <a:endParaRPr lang="pl-PL" sz="1200" dirty="0">
            <a:latin typeface="Calibri" pitchFamily="34" charset="0"/>
          </a:endParaRPr>
        </a:p>
      </dgm:t>
    </dgm:pt>
    <dgm:pt modelId="{5E338092-D916-4655-9AFC-71299DA6537C}" type="parTrans" cxnId="{74624F16-9E44-4C7B-B487-B60A391159FA}">
      <dgm:prSet custT="1"/>
      <dgm:spPr/>
      <dgm:t>
        <a:bodyPr/>
        <a:lstStyle/>
        <a:p>
          <a:endParaRPr lang="pl-PL" sz="400"/>
        </a:p>
      </dgm:t>
    </dgm:pt>
    <dgm:pt modelId="{C7066313-A9A1-46CE-AED4-ED8ED41EF824}" type="sibTrans" cxnId="{74624F16-9E44-4C7B-B487-B60A391159FA}">
      <dgm:prSet/>
      <dgm:spPr/>
      <dgm:t>
        <a:bodyPr/>
        <a:lstStyle/>
        <a:p>
          <a:endParaRPr lang="pl-PL" sz="1600"/>
        </a:p>
      </dgm:t>
    </dgm:pt>
    <dgm:pt modelId="{7D9F6C38-1E9E-424D-9946-90020B94B63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l-PL" sz="1200" dirty="0" smtClean="0">
              <a:latin typeface="Calibri" pitchFamily="34" charset="0"/>
            </a:rPr>
            <a:t>Dostosowanie systemów kształcenia i szkolenia zawodowego do potrzeb rynku pracy </a:t>
          </a:r>
          <a:br>
            <a:rPr lang="pl-PL" sz="1200" dirty="0" smtClean="0">
              <a:latin typeface="Calibri" pitchFamily="34" charset="0"/>
            </a:rPr>
          </a:br>
          <a:r>
            <a:rPr lang="pl-PL" sz="1200" dirty="0" smtClean="0">
              <a:latin typeface="Calibri" pitchFamily="34" charset="0"/>
            </a:rPr>
            <a:t>(PI 10.3iv) - </a:t>
          </a:r>
          <a:r>
            <a:rPr lang="pl-PL" sz="1200" b="0" i="0" u="none" dirty="0" smtClean="0"/>
            <a:t>59 281 </a:t>
          </a:r>
          <a:r>
            <a:rPr lang="pl-PL" sz="1200" b="0" i="0" u="none" dirty="0" smtClean="0"/>
            <a:t>196 </a:t>
          </a:r>
          <a:r>
            <a:rPr lang="pl-PL" sz="1200" b="0" i="0" u="none" dirty="0" smtClean="0"/>
            <a:t>euro</a:t>
          </a:r>
          <a:endParaRPr lang="pl-PL" sz="1200" dirty="0">
            <a:latin typeface="Calibri" pitchFamily="34" charset="0"/>
          </a:endParaRPr>
        </a:p>
      </dgm:t>
    </dgm:pt>
    <dgm:pt modelId="{071D5FAB-0BB7-48FB-8487-16D0F4149E44}" type="parTrans" cxnId="{D2AAE80C-301F-402F-BA65-CAC694C71465}">
      <dgm:prSet custT="1"/>
      <dgm:spPr/>
      <dgm:t>
        <a:bodyPr/>
        <a:lstStyle/>
        <a:p>
          <a:endParaRPr lang="pl-PL" sz="500"/>
        </a:p>
      </dgm:t>
    </dgm:pt>
    <dgm:pt modelId="{892A8303-9C88-4783-BCA4-BEFDAE4AE8A8}" type="sibTrans" cxnId="{D2AAE80C-301F-402F-BA65-CAC694C71465}">
      <dgm:prSet/>
      <dgm:spPr/>
      <dgm:t>
        <a:bodyPr/>
        <a:lstStyle/>
        <a:p>
          <a:endParaRPr lang="pl-PL" sz="1600"/>
        </a:p>
      </dgm:t>
    </dgm:pt>
    <dgm:pt modelId="{36778E4B-CC8F-4DC5-A886-827C34AB6D8E}" type="pres">
      <dgm:prSet presAssocID="{BA5B80D9-FC13-456A-A709-8B2F2415DC5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AD1D863-59F2-481F-A578-D0567F675D61}" type="pres">
      <dgm:prSet presAssocID="{A963A804-EA04-44AC-BB65-FCC7F6C8A043}" presName="root1" presStyleCnt="0"/>
      <dgm:spPr/>
    </dgm:pt>
    <dgm:pt modelId="{754D2DFD-F1C6-4EC2-A2C1-C4045AEA141E}" type="pres">
      <dgm:prSet presAssocID="{A963A804-EA04-44AC-BB65-FCC7F6C8A043}" presName="LevelOneTextNode" presStyleLbl="node0" presStyleIdx="0" presStyleCnt="1" custScaleX="104246" custScaleY="151281" custLinFactNeighborX="22159" custLinFactNeighborY="5709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C1B1C4C-5032-452B-954E-556DCCB6E1E4}" type="pres">
      <dgm:prSet presAssocID="{A963A804-EA04-44AC-BB65-FCC7F6C8A043}" presName="level2hierChild" presStyleCnt="0"/>
      <dgm:spPr/>
    </dgm:pt>
    <dgm:pt modelId="{F6EE6C72-8858-490F-810A-EEFF3DAB7E4A}" type="pres">
      <dgm:prSet presAssocID="{30DB60BC-5373-475A-B1F0-F02EBD483084}" presName="conn2-1" presStyleLbl="parChTrans1D2" presStyleIdx="0" presStyleCnt="3"/>
      <dgm:spPr/>
      <dgm:t>
        <a:bodyPr/>
        <a:lstStyle/>
        <a:p>
          <a:endParaRPr lang="pl-PL"/>
        </a:p>
      </dgm:t>
    </dgm:pt>
    <dgm:pt modelId="{22AECD01-E7D2-4371-BE31-3A86AC42E55D}" type="pres">
      <dgm:prSet presAssocID="{30DB60BC-5373-475A-B1F0-F02EBD483084}" presName="connTx" presStyleLbl="parChTrans1D2" presStyleIdx="0" presStyleCnt="3"/>
      <dgm:spPr/>
      <dgm:t>
        <a:bodyPr/>
        <a:lstStyle/>
        <a:p>
          <a:endParaRPr lang="pl-PL"/>
        </a:p>
      </dgm:t>
    </dgm:pt>
    <dgm:pt modelId="{B9DE2457-9B1D-4612-AAB6-F514C3F785F3}" type="pres">
      <dgm:prSet presAssocID="{9E5700B2-CE5C-4322-A462-55ED8F8A2DC7}" presName="root2" presStyleCnt="0"/>
      <dgm:spPr/>
    </dgm:pt>
    <dgm:pt modelId="{09DD7597-F989-4463-99C0-7EFDA595F79D}" type="pres">
      <dgm:prSet presAssocID="{9E5700B2-CE5C-4322-A462-55ED8F8A2DC7}" presName="LevelTwoTextNode" presStyleLbl="node2" presStyleIdx="0" presStyleCnt="3" custScaleX="217533" custScaleY="54712" custLinFactNeighborX="-5249" custLinFactNeighborY="-1359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B9E8019-2EAD-48E4-983E-0AC43DDE884C}" type="pres">
      <dgm:prSet presAssocID="{9E5700B2-CE5C-4322-A462-55ED8F8A2DC7}" presName="level3hierChild" presStyleCnt="0"/>
      <dgm:spPr/>
    </dgm:pt>
    <dgm:pt modelId="{31AA540E-AC40-4F40-86F4-4D3286573D09}" type="pres">
      <dgm:prSet presAssocID="{5E338092-D916-4655-9AFC-71299DA6537C}" presName="conn2-1" presStyleLbl="parChTrans1D2" presStyleIdx="1" presStyleCnt="3"/>
      <dgm:spPr/>
      <dgm:t>
        <a:bodyPr/>
        <a:lstStyle/>
        <a:p>
          <a:endParaRPr lang="pl-PL"/>
        </a:p>
      </dgm:t>
    </dgm:pt>
    <dgm:pt modelId="{E683E3CC-4CB2-4122-AE83-C2855E3F74D6}" type="pres">
      <dgm:prSet presAssocID="{5E338092-D916-4655-9AFC-71299DA6537C}" presName="connTx" presStyleLbl="parChTrans1D2" presStyleIdx="1" presStyleCnt="3"/>
      <dgm:spPr/>
      <dgm:t>
        <a:bodyPr/>
        <a:lstStyle/>
        <a:p>
          <a:endParaRPr lang="pl-PL"/>
        </a:p>
      </dgm:t>
    </dgm:pt>
    <dgm:pt modelId="{F5791F98-1664-4FC3-BFD8-0B577D529647}" type="pres">
      <dgm:prSet presAssocID="{4934E191-4E48-42BE-ADBD-586621D0272D}" presName="root2" presStyleCnt="0"/>
      <dgm:spPr/>
    </dgm:pt>
    <dgm:pt modelId="{BFB6A9BC-1BCD-4FE4-B90F-DDDC7B87C90E}" type="pres">
      <dgm:prSet presAssocID="{4934E191-4E48-42BE-ADBD-586621D0272D}" presName="LevelTwoTextNode" presStyleLbl="node2" presStyleIdx="1" presStyleCnt="3" custScaleX="186696" custScaleY="41903" custLinFactNeighborX="17403" custLinFactNeighborY="1247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C15D1EBA-4823-4AEA-997B-99EE0CB43C6A}" type="pres">
      <dgm:prSet presAssocID="{4934E191-4E48-42BE-ADBD-586621D0272D}" presName="level3hierChild" presStyleCnt="0"/>
      <dgm:spPr/>
    </dgm:pt>
    <dgm:pt modelId="{CF4A6D1B-E90A-40B7-8E44-713D3F409C4B}" type="pres">
      <dgm:prSet presAssocID="{071D5FAB-0BB7-48FB-8487-16D0F4149E44}" presName="conn2-1" presStyleLbl="parChTrans1D2" presStyleIdx="2" presStyleCnt="3"/>
      <dgm:spPr/>
      <dgm:t>
        <a:bodyPr/>
        <a:lstStyle/>
        <a:p>
          <a:endParaRPr lang="pl-PL"/>
        </a:p>
      </dgm:t>
    </dgm:pt>
    <dgm:pt modelId="{02DD1BBC-CC3F-4DBE-98A7-7DF1822BFAC5}" type="pres">
      <dgm:prSet presAssocID="{071D5FAB-0BB7-48FB-8487-16D0F4149E44}" presName="connTx" presStyleLbl="parChTrans1D2" presStyleIdx="2" presStyleCnt="3"/>
      <dgm:spPr/>
      <dgm:t>
        <a:bodyPr/>
        <a:lstStyle/>
        <a:p>
          <a:endParaRPr lang="pl-PL"/>
        </a:p>
      </dgm:t>
    </dgm:pt>
    <dgm:pt modelId="{82A00D57-0471-4F11-A78D-D9D24FF29C71}" type="pres">
      <dgm:prSet presAssocID="{7D9F6C38-1E9E-424D-9946-90020B94B635}" presName="root2" presStyleCnt="0"/>
      <dgm:spPr/>
    </dgm:pt>
    <dgm:pt modelId="{F65BE2F9-793A-47FA-8556-C1D9715F1186}" type="pres">
      <dgm:prSet presAssocID="{7D9F6C38-1E9E-424D-9946-90020B94B635}" presName="LevelTwoTextNode" presStyleLbl="node2" presStyleIdx="2" presStyleCnt="3" custScaleX="225730" custScaleY="61981" custLinFactNeighborX="-5129" custLinFactNeighborY="1359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EFE55BB-D702-4A4C-9148-20F37F29DD8B}" type="pres">
      <dgm:prSet presAssocID="{7D9F6C38-1E9E-424D-9946-90020B94B635}" presName="level3hierChild" presStyleCnt="0"/>
      <dgm:spPr/>
    </dgm:pt>
  </dgm:ptLst>
  <dgm:cxnLst>
    <dgm:cxn modelId="{23E88EA0-4FDC-4849-A674-23CF30F4E4F0}" type="presOf" srcId="{5E338092-D916-4655-9AFC-71299DA6537C}" destId="{31AA540E-AC40-4F40-86F4-4D3286573D09}" srcOrd="0" destOrd="0" presId="urn:microsoft.com/office/officeart/2005/8/layout/hierarchy2"/>
    <dgm:cxn modelId="{B2F1F05D-DE4C-4457-96D8-E04F62C9DF95}" type="presOf" srcId="{9E5700B2-CE5C-4322-A462-55ED8F8A2DC7}" destId="{09DD7597-F989-4463-99C0-7EFDA595F79D}" srcOrd="0" destOrd="0" presId="urn:microsoft.com/office/officeart/2005/8/layout/hierarchy2"/>
    <dgm:cxn modelId="{74624F16-9E44-4C7B-B487-B60A391159FA}" srcId="{A963A804-EA04-44AC-BB65-FCC7F6C8A043}" destId="{4934E191-4E48-42BE-ADBD-586621D0272D}" srcOrd="1" destOrd="0" parTransId="{5E338092-D916-4655-9AFC-71299DA6537C}" sibTransId="{C7066313-A9A1-46CE-AED4-ED8ED41EF824}"/>
    <dgm:cxn modelId="{C79583A8-BC61-47A0-8C72-5ABE09B35A4A}" type="presOf" srcId="{4934E191-4E48-42BE-ADBD-586621D0272D}" destId="{BFB6A9BC-1BCD-4FE4-B90F-DDDC7B87C90E}" srcOrd="0" destOrd="0" presId="urn:microsoft.com/office/officeart/2005/8/layout/hierarchy2"/>
    <dgm:cxn modelId="{139FE679-9FD7-4324-A0C5-DFB8A15D63DC}" type="presOf" srcId="{BA5B80D9-FC13-456A-A709-8B2F2415DC5B}" destId="{36778E4B-CC8F-4DC5-A886-827C34AB6D8E}" srcOrd="0" destOrd="0" presId="urn:microsoft.com/office/officeart/2005/8/layout/hierarchy2"/>
    <dgm:cxn modelId="{71B2A857-8542-4FED-8E4A-DFC7FA551B80}" type="presOf" srcId="{30DB60BC-5373-475A-B1F0-F02EBD483084}" destId="{22AECD01-E7D2-4371-BE31-3A86AC42E55D}" srcOrd="1" destOrd="0" presId="urn:microsoft.com/office/officeart/2005/8/layout/hierarchy2"/>
    <dgm:cxn modelId="{A46A5DD2-6541-4194-9B3E-042B73B2ED98}" type="presOf" srcId="{071D5FAB-0BB7-48FB-8487-16D0F4149E44}" destId="{02DD1BBC-CC3F-4DBE-98A7-7DF1822BFAC5}" srcOrd="1" destOrd="0" presId="urn:microsoft.com/office/officeart/2005/8/layout/hierarchy2"/>
    <dgm:cxn modelId="{301F6BF3-A2C9-4A12-859B-7D8E85C2AE88}" srcId="{A963A804-EA04-44AC-BB65-FCC7F6C8A043}" destId="{9E5700B2-CE5C-4322-A462-55ED8F8A2DC7}" srcOrd="0" destOrd="0" parTransId="{30DB60BC-5373-475A-B1F0-F02EBD483084}" sibTransId="{6DCA8472-45EE-4BDB-85CC-375AB36FAB43}"/>
    <dgm:cxn modelId="{31243F2D-74FB-48FF-B332-767518243BDF}" type="presOf" srcId="{071D5FAB-0BB7-48FB-8487-16D0F4149E44}" destId="{CF4A6D1B-E90A-40B7-8E44-713D3F409C4B}" srcOrd="0" destOrd="0" presId="urn:microsoft.com/office/officeart/2005/8/layout/hierarchy2"/>
    <dgm:cxn modelId="{D2AAE80C-301F-402F-BA65-CAC694C71465}" srcId="{A963A804-EA04-44AC-BB65-FCC7F6C8A043}" destId="{7D9F6C38-1E9E-424D-9946-90020B94B635}" srcOrd="2" destOrd="0" parTransId="{071D5FAB-0BB7-48FB-8487-16D0F4149E44}" sibTransId="{892A8303-9C88-4783-BCA4-BEFDAE4AE8A8}"/>
    <dgm:cxn modelId="{6DC476D6-1E1B-45B2-A92A-4398DB65C690}" srcId="{BA5B80D9-FC13-456A-A709-8B2F2415DC5B}" destId="{A963A804-EA04-44AC-BB65-FCC7F6C8A043}" srcOrd="0" destOrd="0" parTransId="{7B141AD2-7C52-4B91-8FDE-525A08476FC0}" sibTransId="{2DC983F9-FD49-4562-BC3E-13DAE7161F0B}"/>
    <dgm:cxn modelId="{65A10E05-FA27-4459-9B64-F9D3DEBD80F2}" type="presOf" srcId="{30DB60BC-5373-475A-B1F0-F02EBD483084}" destId="{F6EE6C72-8858-490F-810A-EEFF3DAB7E4A}" srcOrd="0" destOrd="0" presId="urn:microsoft.com/office/officeart/2005/8/layout/hierarchy2"/>
    <dgm:cxn modelId="{A26BEB05-0746-4882-B223-0BD134AB9020}" type="presOf" srcId="{5E338092-D916-4655-9AFC-71299DA6537C}" destId="{E683E3CC-4CB2-4122-AE83-C2855E3F74D6}" srcOrd="1" destOrd="0" presId="urn:microsoft.com/office/officeart/2005/8/layout/hierarchy2"/>
    <dgm:cxn modelId="{65F762FB-63BD-4A32-BDF9-690C09CA15B0}" type="presOf" srcId="{A963A804-EA04-44AC-BB65-FCC7F6C8A043}" destId="{754D2DFD-F1C6-4EC2-A2C1-C4045AEA141E}" srcOrd="0" destOrd="0" presId="urn:microsoft.com/office/officeart/2005/8/layout/hierarchy2"/>
    <dgm:cxn modelId="{0AA0CD9D-3561-482E-A42E-589B3A90EB90}" type="presOf" srcId="{7D9F6C38-1E9E-424D-9946-90020B94B635}" destId="{F65BE2F9-793A-47FA-8556-C1D9715F1186}" srcOrd="0" destOrd="0" presId="urn:microsoft.com/office/officeart/2005/8/layout/hierarchy2"/>
    <dgm:cxn modelId="{3C228888-A4D9-49BD-B029-B88634F37F6A}" type="presParOf" srcId="{36778E4B-CC8F-4DC5-A886-827C34AB6D8E}" destId="{9AD1D863-59F2-481F-A578-D0567F675D61}" srcOrd="0" destOrd="0" presId="urn:microsoft.com/office/officeart/2005/8/layout/hierarchy2"/>
    <dgm:cxn modelId="{CC974F7B-4CEB-4180-9622-572DCC1D9991}" type="presParOf" srcId="{9AD1D863-59F2-481F-A578-D0567F675D61}" destId="{754D2DFD-F1C6-4EC2-A2C1-C4045AEA141E}" srcOrd="0" destOrd="0" presId="urn:microsoft.com/office/officeart/2005/8/layout/hierarchy2"/>
    <dgm:cxn modelId="{6B1F2BE1-E03C-462A-88EE-8CEC45ED5C39}" type="presParOf" srcId="{9AD1D863-59F2-481F-A578-D0567F675D61}" destId="{9C1B1C4C-5032-452B-954E-556DCCB6E1E4}" srcOrd="1" destOrd="0" presId="urn:microsoft.com/office/officeart/2005/8/layout/hierarchy2"/>
    <dgm:cxn modelId="{260227D3-3AC3-4218-B6EB-022F4B5BAEF3}" type="presParOf" srcId="{9C1B1C4C-5032-452B-954E-556DCCB6E1E4}" destId="{F6EE6C72-8858-490F-810A-EEFF3DAB7E4A}" srcOrd="0" destOrd="0" presId="urn:microsoft.com/office/officeart/2005/8/layout/hierarchy2"/>
    <dgm:cxn modelId="{7A8F4AB8-5807-476E-A970-A95260C33BEB}" type="presParOf" srcId="{F6EE6C72-8858-490F-810A-EEFF3DAB7E4A}" destId="{22AECD01-E7D2-4371-BE31-3A86AC42E55D}" srcOrd="0" destOrd="0" presId="urn:microsoft.com/office/officeart/2005/8/layout/hierarchy2"/>
    <dgm:cxn modelId="{5D38E060-898D-402D-B671-08049FE1EEB0}" type="presParOf" srcId="{9C1B1C4C-5032-452B-954E-556DCCB6E1E4}" destId="{B9DE2457-9B1D-4612-AAB6-F514C3F785F3}" srcOrd="1" destOrd="0" presId="urn:microsoft.com/office/officeart/2005/8/layout/hierarchy2"/>
    <dgm:cxn modelId="{BDB513CF-89BC-4EA8-A84A-26198D733337}" type="presParOf" srcId="{B9DE2457-9B1D-4612-AAB6-F514C3F785F3}" destId="{09DD7597-F989-4463-99C0-7EFDA595F79D}" srcOrd="0" destOrd="0" presId="urn:microsoft.com/office/officeart/2005/8/layout/hierarchy2"/>
    <dgm:cxn modelId="{2286DC3E-10FC-4C61-A2F0-8BB0C42CA7C5}" type="presParOf" srcId="{B9DE2457-9B1D-4612-AAB6-F514C3F785F3}" destId="{EB9E8019-2EAD-48E4-983E-0AC43DDE884C}" srcOrd="1" destOrd="0" presId="urn:microsoft.com/office/officeart/2005/8/layout/hierarchy2"/>
    <dgm:cxn modelId="{1071073B-D404-4D06-AF1D-7A4688C1B835}" type="presParOf" srcId="{9C1B1C4C-5032-452B-954E-556DCCB6E1E4}" destId="{31AA540E-AC40-4F40-86F4-4D3286573D09}" srcOrd="2" destOrd="0" presId="urn:microsoft.com/office/officeart/2005/8/layout/hierarchy2"/>
    <dgm:cxn modelId="{724FC2B0-43D4-448B-AA61-691DB08DDBCE}" type="presParOf" srcId="{31AA540E-AC40-4F40-86F4-4D3286573D09}" destId="{E683E3CC-4CB2-4122-AE83-C2855E3F74D6}" srcOrd="0" destOrd="0" presId="urn:microsoft.com/office/officeart/2005/8/layout/hierarchy2"/>
    <dgm:cxn modelId="{300C1881-CC8E-4F21-9532-0AD344B9D6F0}" type="presParOf" srcId="{9C1B1C4C-5032-452B-954E-556DCCB6E1E4}" destId="{F5791F98-1664-4FC3-BFD8-0B577D529647}" srcOrd="3" destOrd="0" presId="urn:microsoft.com/office/officeart/2005/8/layout/hierarchy2"/>
    <dgm:cxn modelId="{AAE2C298-8011-46BC-8A5C-C6F1F51A4696}" type="presParOf" srcId="{F5791F98-1664-4FC3-BFD8-0B577D529647}" destId="{BFB6A9BC-1BCD-4FE4-B90F-DDDC7B87C90E}" srcOrd="0" destOrd="0" presId="urn:microsoft.com/office/officeart/2005/8/layout/hierarchy2"/>
    <dgm:cxn modelId="{5790A59E-18A8-46AA-9053-C48BF27CE113}" type="presParOf" srcId="{F5791F98-1664-4FC3-BFD8-0B577D529647}" destId="{C15D1EBA-4823-4AEA-997B-99EE0CB43C6A}" srcOrd="1" destOrd="0" presId="urn:microsoft.com/office/officeart/2005/8/layout/hierarchy2"/>
    <dgm:cxn modelId="{37AF6778-C95F-48DF-817F-467C31A7CE40}" type="presParOf" srcId="{9C1B1C4C-5032-452B-954E-556DCCB6E1E4}" destId="{CF4A6D1B-E90A-40B7-8E44-713D3F409C4B}" srcOrd="4" destOrd="0" presId="urn:microsoft.com/office/officeart/2005/8/layout/hierarchy2"/>
    <dgm:cxn modelId="{43C7AA9D-0054-4958-A28E-4FF2E6A45C7E}" type="presParOf" srcId="{CF4A6D1B-E90A-40B7-8E44-713D3F409C4B}" destId="{02DD1BBC-CC3F-4DBE-98A7-7DF1822BFAC5}" srcOrd="0" destOrd="0" presId="urn:microsoft.com/office/officeart/2005/8/layout/hierarchy2"/>
    <dgm:cxn modelId="{71DBDF4E-020A-440D-BC4D-8A8A759433E4}" type="presParOf" srcId="{9C1B1C4C-5032-452B-954E-556DCCB6E1E4}" destId="{82A00D57-0471-4F11-A78D-D9D24FF29C71}" srcOrd="5" destOrd="0" presId="urn:microsoft.com/office/officeart/2005/8/layout/hierarchy2"/>
    <dgm:cxn modelId="{7DE1116B-9F2A-46A2-8399-E9972E05B613}" type="presParOf" srcId="{82A00D57-0471-4F11-A78D-D9D24FF29C71}" destId="{F65BE2F9-793A-47FA-8556-C1D9715F1186}" srcOrd="0" destOrd="0" presId="urn:microsoft.com/office/officeart/2005/8/layout/hierarchy2"/>
    <dgm:cxn modelId="{C82DB1A3-BCC6-4533-AB8F-1F28AA12A47A}" type="presParOf" srcId="{82A00D57-0471-4F11-A78D-D9D24FF29C71}" destId="{9EFE55BB-D702-4A4C-9148-20F37F29DD8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4D2DFD-F1C6-4EC2-A2C1-C4045AEA141E}">
      <dsp:nvSpPr>
        <dsp:cNvPr id="0" name=""/>
        <dsp:cNvSpPr/>
      </dsp:nvSpPr>
      <dsp:spPr>
        <a:xfrm>
          <a:off x="0" y="1160711"/>
          <a:ext cx="2332806" cy="116640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Oś 1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Przedsiębiorstwa i innowacje</a:t>
          </a:r>
          <a:endParaRPr lang="pl-PL" sz="1400" b="1" kern="1200" dirty="0">
            <a:latin typeface="Calibri" pitchFamily="34" charset="0"/>
          </a:endParaRPr>
        </a:p>
      </dsp:txBody>
      <dsp:txXfrm>
        <a:off x="0" y="1160711"/>
        <a:ext cx="2332806" cy="1166403"/>
      </dsp:txXfrm>
    </dsp:sp>
    <dsp:sp modelId="{F6EE6C72-8858-490F-810A-EEFF3DAB7E4A}">
      <dsp:nvSpPr>
        <dsp:cNvPr id="0" name=""/>
        <dsp:cNvSpPr/>
      </dsp:nvSpPr>
      <dsp:spPr>
        <a:xfrm rot="18568845">
          <a:off x="2063874" y="1148367"/>
          <a:ext cx="1476912" cy="51152"/>
        </a:xfrm>
        <a:custGeom>
          <a:avLst/>
          <a:gdLst/>
          <a:ahLst/>
          <a:cxnLst/>
          <a:rect l="0" t="0" r="0" b="0"/>
          <a:pathLst>
            <a:path>
              <a:moveTo>
                <a:pt x="0" y="25576"/>
              </a:moveTo>
              <a:lnTo>
                <a:pt x="1476912" y="255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600" kern="1200" dirty="0">
            <a:latin typeface="Calibri" pitchFamily="34" charset="0"/>
          </a:endParaRPr>
        </a:p>
      </dsp:txBody>
      <dsp:txXfrm rot="18568845">
        <a:off x="2765407" y="1137021"/>
        <a:ext cx="73845" cy="73845"/>
      </dsp:txXfrm>
    </dsp:sp>
    <dsp:sp modelId="{09DD7597-F989-4463-99C0-7EFDA595F79D}">
      <dsp:nvSpPr>
        <dsp:cNvPr id="0" name=""/>
        <dsp:cNvSpPr/>
      </dsp:nvSpPr>
      <dsp:spPr>
        <a:xfrm>
          <a:off x="3271855" y="259268"/>
          <a:ext cx="5225088" cy="68941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Wzmacnianie potencjału B+R i wdrożeniowego uczelni i jednostek naukowych </a:t>
          </a:r>
          <a:br>
            <a:rPr lang="pl-PL" sz="1200" kern="1200" dirty="0" smtClean="0">
              <a:latin typeface="Calibri" pitchFamily="34" charset="0"/>
            </a:rPr>
          </a:br>
          <a:r>
            <a:rPr lang="pl-PL" sz="1200" kern="1200" dirty="0" smtClean="0">
              <a:latin typeface="Calibri" pitchFamily="34" charset="0"/>
            </a:rPr>
            <a:t>(PI 1.a) - </a:t>
          </a:r>
          <a:r>
            <a:rPr lang="pl-PL" sz="1200" b="0" i="0" u="none" kern="1200" dirty="0" smtClean="0">
              <a:latin typeface="Calibri" pitchFamily="34" charset="0"/>
            </a:rPr>
            <a:t>32 </a:t>
          </a:r>
          <a:r>
            <a:rPr lang="pl-PL" sz="1200" b="0" i="0" u="none" kern="1200" dirty="0" smtClean="0">
              <a:latin typeface="Calibri" pitchFamily="34" charset="0"/>
            </a:rPr>
            <a:t>800 000 </a:t>
          </a:r>
          <a:r>
            <a:rPr lang="pl-PL" sz="1200" b="0" i="0" u="none" kern="1200" dirty="0" smtClean="0">
              <a:latin typeface="Calibri" pitchFamily="34" charset="0"/>
            </a:rPr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271855" y="259268"/>
        <a:ext cx="5225088" cy="689414"/>
      </dsp:txXfrm>
    </dsp:sp>
    <dsp:sp modelId="{5FE2471B-45ED-4531-B6DB-3A04644C0349}">
      <dsp:nvSpPr>
        <dsp:cNvPr id="0" name=""/>
        <dsp:cNvSpPr/>
      </dsp:nvSpPr>
      <dsp:spPr>
        <a:xfrm rot="20269490">
          <a:off x="2293685" y="1518706"/>
          <a:ext cx="1057811" cy="51152"/>
        </a:xfrm>
        <a:custGeom>
          <a:avLst/>
          <a:gdLst/>
          <a:ahLst/>
          <a:cxnLst/>
          <a:rect l="0" t="0" r="0" b="0"/>
          <a:pathLst>
            <a:path>
              <a:moveTo>
                <a:pt x="0" y="25576"/>
              </a:moveTo>
              <a:lnTo>
                <a:pt x="1057811" y="255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>
            <a:latin typeface="Calibri" pitchFamily="34" charset="0"/>
          </a:endParaRPr>
        </a:p>
      </dsp:txBody>
      <dsp:txXfrm rot="20269490">
        <a:off x="2796145" y="1517837"/>
        <a:ext cx="52890" cy="52890"/>
      </dsp:txXfrm>
    </dsp:sp>
    <dsp:sp modelId="{60DAEB24-E927-43D5-A35D-FCF6764637E6}">
      <dsp:nvSpPr>
        <dsp:cNvPr id="0" name=""/>
        <dsp:cNvSpPr/>
      </dsp:nvSpPr>
      <dsp:spPr>
        <a:xfrm>
          <a:off x="3312375" y="1080124"/>
          <a:ext cx="5124521" cy="52905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Innowacyjne przedsiębiorstwa (PI 1.b) -</a:t>
          </a:r>
          <a:r>
            <a:rPr lang="pl-PL" sz="1200" b="0" i="0" u="none" kern="1200" dirty="0" smtClean="0">
              <a:latin typeface="Calibri" pitchFamily="34" charset="0"/>
            </a:rPr>
            <a:t>130 703 </a:t>
          </a:r>
          <a:r>
            <a:rPr lang="pl-PL" sz="1200" b="0" i="0" u="none" kern="1200" dirty="0" smtClean="0">
              <a:latin typeface="Calibri" pitchFamily="34" charset="0"/>
            </a:rPr>
            <a:t>787 </a:t>
          </a:r>
          <a:r>
            <a:rPr lang="pl-PL" sz="1200" b="0" i="0" u="none" kern="1200" dirty="0" smtClean="0">
              <a:latin typeface="Calibri" pitchFamily="34" charset="0"/>
            </a:rPr>
            <a:t>euro    </a:t>
          </a:r>
          <a:r>
            <a:rPr lang="pl-PL" sz="1200" kern="1200" dirty="0" smtClean="0">
              <a:latin typeface="Calibri" pitchFamily="34" charset="0"/>
            </a:rPr>
            <a:t> </a:t>
          </a:r>
          <a:endParaRPr lang="pl-PL" sz="1200" kern="1200" dirty="0">
            <a:latin typeface="Calibri" pitchFamily="34" charset="0"/>
          </a:endParaRPr>
        </a:p>
      </dsp:txBody>
      <dsp:txXfrm>
        <a:off x="3312375" y="1080124"/>
        <a:ext cx="5124521" cy="529057"/>
      </dsp:txXfrm>
    </dsp:sp>
    <dsp:sp modelId="{31AA540E-AC40-4F40-86F4-4D3286573D09}">
      <dsp:nvSpPr>
        <dsp:cNvPr id="0" name=""/>
        <dsp:cNvSpPr/>
      </dsp:nvSpPr>
      <dsp:spPr>
        <a:xfrm rot="1262148">
          <a:off x="2300405" y="1892850"/>
          <a:ext cx="972356" cy="51152"/>
        </a:xfrm>
        <a:custGeom>
          <a:avLst/>
          <a:gdLst/>
          <a:ahLst/>
          <a:cxnLst/>
          <a:rect l="0" t="0" r="0" b="0"/>
          <a:pathLst>
            <a:path>
              <a:moveTo>
                <a:pt x="0" y="25576"/>
              </a:moveTo>
              <a:lnTo>
                <a:pt x="972356" y="255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>
            <a:latin typeface="Calibri" pitchFamily="34" charset="0"/>
          </a:endParaRPr>
        </a:p>
      </dsp:txBody>
      <dsp:txXfrm rot="1262148">
        <a:off x="2762274" y="1894118"/>
        <a:ext cx="48617" cy="48617"/>
      </dsp:txXfrm>
    </dsp:sp>
    <dsp:sp modelId="{BFB6A9BC-1BCD-4FE4-B90F-DDDC7B87C90E}">
      <dsp:nvSpPr>
        <dsp:cNvPr id="0" name=""/>
        <dsp:cNvSpPr/>
      </dsp:nvSpPr>
      <dsp:spPr>
        <a:xfrm>
          <a:off x="3240361" y="1800203"/>
          <a:ext cx="5211861" cy="585475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Rozwój przedsiębiorczości (PI 3.a) - </a:t>
          </a:r>
          <a:r>
            <a:rPr lang="pl-PL" sz="1200" b="0" i="0" u="none" kern="1200" dirty="0" smtClean="0">
              <a:latin typeface="Calibri" pitchFamily="34" charset="0"/>
            </a:rPr>
            <a:t>62 650 </a:t>
          </a:r>
          <a:r>
            <a:rPr lang="pl-PL" sz="1200" b="0" i="0" u="none" kern="1200" dirty="0" smtClean="0">
              <a:latin typeface="Calibri" pitchFamily="34" charset="0"/>
            </a:rPr>
            <a:t>419 </a:t>
          </a:r>
          <a:r>
            <a:rPr lang="pl-PL" sz="1200" b="0" i="0" u="none" kern="1200" dirty="0" smtClean="0">
              <a:latin typeface="Calibri" pitchFamily="34" charset="0"/>
            </a:rPr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240361" y="1800203"/>
        <a:ext cx="5211861" cy="585475"/>
      </dsp:txXfrm>
    </dsp:sp>
    <dsp:sp modelId="{CF4A6D1B-E90A-40B7-8E44-713D3F409C4B}">
      <dsp:nvSpPr>
        <dsp:cNvPr id="0" name=""/>
        <dsp:cNvSpPr/>
      </dsp:nvSpPr>
      <dsp:spPr>
        <a:xfrm rot="2856212">
          <a:off x="2096183" y="2254785"/>
          <a:ext cx="1452813" cy="51152"/>
        </a:xfrm>
        <a:custGeom>
          <a:avLst/>
          <a:gdLst/>
          <a:ahLst/>
          <a:cxnLst/>
          <a:rect l="0" t="0" r="0" b="0"/>
          <a:pathLst>
            <a:path>
              <a:moveTo>
                <a:pt x="0" y="25576"/>
              </a:moveTo>
              <a:lnTo>
                <a:pt x="1452813" y="255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>
            <a:latin typeface="Calibri" pitchFamily="34" charset="0"/>
          </a:endParaRPr>
        </a:p>
      </dsp:txBody>
      <dsp:txXfrm rot="2856212">
        <a:off x="2786270" y="2244041"/>
        <a:ext cx="72640" cy="72640"/>
      </dsp:txXfrm>
    </dsp:sp>
    <dsp:sp modelId="{F65BE2F9-793A-47FA-8556-C1D9715F1186}">
      <dsp:nvSpPr>
        <dsp:cNvPr id="0" name=""/>
        <dsp:cNvSpPr/>
      </dsp:nvSpPr>
      <dsp:spPr>
        <a:xfrm>
          <a:off x="3312375" y="2520282"/>
          <a:ext cx="5149296" cy="59305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Internacjonalizacja przedsiębiorstw (PI 3.b) - </a:t>
          </a:r>
          <a:r>
            <a:rPr lang="pl-PL" sz="1200" b="0" i="0" u="none" kern="1200" dirty="0" smtClean="0">
              <a:latin typeface="Calibri" pitchFamily="34" charset="0"/>
            </a:rPr>
            <a:t>19 156 </a:t>
          </a:r>
          <a:r>
            <a:rPr lang="pl-PL" sz="1200" b="0" i="0" u="none" kern="1200" dirty="0" smtClean="0">
              <a:latin typeface="Calibri" pitchFamily="34" charset="0"/>
            </a:rPr>
            <a:t>670 </a:t>
          </a:r>
          <a:r>
            <a:rPr lang="pl-PL" sz="1200" b="0" i="0" u="none" kern="1200" dirty="0" smtClean="0">
              <a:latin typeface="Calibri" pitchFamily="34" charset="0"/>
            </a:rPr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312375" y="2520282"/>
        <a:ext cx="5149296" cy="593057"/>
      </dsp:txXfrm>
    </dsp:sp>
    <dsp:sp modelId="{733EE196-7814-4519-B00E-58AD253AF152}">
      <dsp:nvSpPr>
        <dsp:cNvPr id="0" name=""/>
        <dsp:cNvSpPr/>
      </dsp:nvSpPr>
      <dsp:spPr>
        <a:xfrm rot="3600517">
          <a:off x="1806717" y="2629390"/>
          <a:ext cx="2103806" cy="51152"/>
        </a:xfrm>
        <a:custGeom>
          <a:avLst/>
          <a:gdLst/>
          <a:ahLst/>
          <a:cxnLst/>
          <a:rect l="0" t="0" r="0" b="0"/>
          <a:pathLst>
            <a:path>
              <a:moveTo>
                <a:pt x="0" y="25576"/>
              </a:moveTo>
              <a:lnTo>
                <a:pt x="2103806" y="255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700" kern="1200">
            <a:latin typeface="Calibri" pitchFamily="34" charset="0"/>
          </a:endParaRPr>
        </a:p>
      </dsp:txBody>
      <dsp:txXfrm rot="3600517">
        <a:off x="2806025" y="2602371"/>
        <a:ext cx="105190" cy="105190"/>
      </dsp:txXfrm>
    </dsp:sp>
    <dsp:sp modelId="{800F4603-4DCE-408E-BC55-EE4C35BCA01C}">
      <dsp:nvSpPr>
        <dsp:cNvPr id="0" name=""/>
        <dsp:cNvSpPr/>
      </dsp:nvSpPr>
      <dsp:spPr>
        <a:xfrm>
          <a:off x="3384435" y="3276286"/>
          <a:ext cx="5112134" cy="57946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Rozwój produktów i usług w MŚP (PI 3.c) - </a:t>
          </a:r>
          <a:r>
            <a:rPr lang="pl-PL" sz="1200" b="0" i="0" u="none" kern="1200" dirty="0" smtClean="0">
              <a:latin typeface="Calibri" pitchFamily="34" charset="0"/>
            </a:rPr>
            <a:t>170 235 </a:t>
          </a:r>
          <a:r>
            <a:rPr lang="pl-PL" sz="1200" b="0" i="0" u="none" kern="1200" dirty="0" smtClean="0">
              <a:latin typeface="Calibri" pitchFamily="34" charset="0"/>
            </a:rPr>
            <a:t>842 </a:t>
          </a:r>
          <a:r>
            <a:rPr lang="pl-PL" sz="1200" b="0" i="0" u="none" kern="1200" dirty="0" smtClean="0">
              <a:latin typeface="Calibri" pitchFamily="34" charset="0"/>
            </a:rPr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384435" y="3276286"/>
        <a:ext cx="5112134" cy="57946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4D2DFD-F1C6-4EC2-A2C1-C4045AEA141E}">
      <dsp:nvSpPr>
        <dsp:cNvPr id="0" name=""/>
        <dsp:cNvSpPr/>
      </dsp:nvSpPr>
      <dsp:spPr>
        <a:xfrm>
          <a:off x="0" y="279467"/>
          <a:ext cx="2587609" cy="124687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Oś 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Technologie informacyjno-komunikacyjne</a:t>
          </a:r>
          <a:endParaRPr lang="pl-PL" sz="1400" b="1" kern="1200" dirty="0">
            <a:latin typeface="Calibri" pitchFamily="34" charset="0"/>
          </a:endParaRPr>
        </a:p>
      </dsp:txBody>
      <dsp:txXfrm>
        <a:off x="0" y="279467"/>
        <a:ext cx="2587609" cy="1246878"/>
      </dsp:txXfrm>
    </dsp:sp>
    <dsp:sp modelId="{F6EE6C72-8858-490F-810A-EEFF3DAB7E4A}">
      <dsp:nvSpPr>
        <dsp:cNvPr id="0" name=""/>
        <dsp:cNvSpPr/>
      </dsp:nvSpPr>
      <dsp:spPr>
        <a:xfrm rot="21539277">
          <a:off x="2587483" y="817967"/>
          <a:ext cx="1616491" cy="141328"/>
        </a:xfrm>
        <a:custGeom>
          <a:avLst/>
          <a:gdLst/>
          <a:ahLst/>
          <a:cxnLst/>
          <a:rect l="0" t="0" r="0" b="0"/>
          <a:pathLst>
            <a:path>
              <a:moveTo>
                <a:pt x="0" y="70664"/>
              </a:moveTo>
              <a:lnTo>
                <a:pt x="1616491" y="706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>
            <a:latin typeface="Calibri" pitchFamily="34" charset="0"/>
          </a:endParaRPr>
        </a:p>
      </dsp:txBody>
      <dsp:txXfrm rot="21539277">
        <a:off x="3355317" y="848218"/>
        <a:ext cx="80824" cy="80824"/>
      </dsp:txXfrm>
    </dsp:sp>
    <dsp:sp modelId="{09DD7597-F989-4463-99C0-7EFDA595F79D}">
      <dsp:nvSpPr>
        <dsp:cNvPr id="0" name=""/>
        <dsp:cNvSpPr/>
      </dsp:nvSpPr>
      <dsp:spPr>
        <a:xfrm>
          <a:off x="4203848" y="607145"/>
          <a:ext cx="3352901" cy="53442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E-usługi publiczne (PI 2.c) - </a:t>
          </a:r>
          <a:r>
            <a:rPr lang="pl-PL" sz="1200" b="0" i="0" u="none" kern="1200" dirty="0" smtClean="0">
              <a:latin typeface="Calibri" pitchFamily="34" charset="0"/>
            </a:rPr>
            <a:t>66 386 </a:t>
          </a:r>
          <a:r>
            <a:rPr lang="pl-PL" sz="1200" b="0" i="0" u="none" kern="1200" dirty="0" smtClean="0">
              <a:latin typeface="Calibri" pitchFamily="34" charset="0"/>
            </a:rPr>
            <a:t>308 </a:t>
          </a:r>
          <a:r>
            <a:rPr lang="pl-PL" sz="1200" b="0" i="0" u="none" kern="1200" dirty="0" smtClean="0">
              <a:latin typeface="Calibri" pitchFamily="34" charset="0"/>
            </a:rPr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4203848" y="607145"/>
        <a:ext cx="3352901" cy="534421"/>
      </dsp:txXfrm>
    </dsp:sp>
    <dsp:sp modelId="{D1C60085-E79D-4CC8-A65A-85479E722764}">
      <dsp:nvSpPr>
        <dsp:cNvPr id="0" name=""/>
        <dsp:cNvSpPr/>
      </dsp:nvSpPr>
      <dsp:spPr>
        <a:xfrm>
          <a:off x="1544436" y="1755439"/>
          <a:ext cx="5653753" cy="1844960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8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1544436" y="1755439"/>
        <a:ext cx="5653753" cy="184496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4D2DFD-F1C6-4EC2-A2C1-C4045AEA141E}">
      <dsp:nvSpPr>
        <dsp:cNvPr id="0" name=""/>
        <dsp:cNvSpPr/>
      </dsp:nvSpPr>
      <dsp:spPr>
        <a:xfrm>
          <a:off x="0" y="1151944"/>
          <a:ext cx="2171805" cy="141899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Oś 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Gospodarka</a:t>
          </a:r>
          <a:r>
            <a:rPr lang="pl-PL" sz="1400" kern="1200" dirty="0" smtClean="0">
              <a:latin typeface="Calibri" pitchFamily="34" charset="0"/>
            </a:rPr>
            <a:t> </a:t>
          </a:r>
          <a:r>
            <a:rPr lang="pl-PL" sz="1400" b="1" kern="1200" dirty="0" smtClean="0">
              <a:latin typeface="Calibri" pitchFamily="34" charset="0"/>
            </a:rPr>
            <a:t>niskoemisyjna</a:t>
          </a:r>
          <a:endParaRPr lang="pl-PL" sz="1400" b="1" kern="1200" dirty="0">
            <a:latin typeface="Calibri" pitchFamily="34" charset="0"/>
          </a:endParaRPr>
        </a:p>
      </dsp:txBody>
      <dsp:txXfrm>
        <a:off x="0" y="1151944"/>
        <a:ext cx="2171805" cy="1418994"/>
      </dsp:txXfrm>
    </dsp:sp>
    <dsp:sp modelId="{F6EE6C72-8858-490F-810A-EEFF3DAB7E4A}">
      <dsp:nvSpPr>
        <dsp:cNvPr id="0" name=""/>
        <dsp:cNvSpPr/>
      </dsp:nvSpPr>
      <dsp:spPr>
        <a:xfrm rot="18056055">
          <a:off x="1837263" y="1249484"/>
          <a:ext cx="1376871" cy="42892"/>
        </a:xfrm>
        <a:custGeom>
          <a:avLst/>
          <a:gdLst/>
          <a:ahLst/>
          <a:cxnLst/>
          <a:rect l="0" t="0" r="0" b="0"/>
          <a:pathLst>
            <a:path>
              <a:moveTo>
                <a:pt x="0" y="21446"/>
              </a:moveTo>
              <a:lnTo>
                <a:pt x="1376871" y="214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600" kern="1200">
            <a:latin typeface="Calibri" pitchFamily="34" charset="0"/>
          </a:endParaRPr>
        </a:p>
      </dsp:txBody>
      <dsp:txXfrm rot="18056055">
        <a:off x="2491277" y="1236508"/>
        <a:ext cx="68843" cy="68843"/>
      </dsp:txXfrm>
    </dsp:sp>
    <dsp:sp modelId="{09DD7597-F989-4463-99C0-7EFDA595F79D}">
      <dsp:nvSpPr>
        <dsp:cNvPr id="0" name=""/>
        <dsp:cNvSpPr/>
      </dsp:nvSpPr>
      <dsp:spPr>
        <a:xfrm>
          <a:off x="2879592" y="501407"/>
          <a:ext cx="5477540" cy="35802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Produkcja i dystrybucja energii ze źródeł odnawialnych (PI 4.a) - </a:t>
          </a:r>
          <a:r>
            <a:rPr lang="pl-PL" sz="1200" b="0" i="0" u="none" kern="1200" dirty="0" smtClean="0">
              <a:latin typeface="Calibri" pitchFamily="34" charset="0"/>
            </a:rPr>
            <a:t>55 608 </a:t>
          </a:r>
          <a:r>
            <a:rPr lang="pl-PL" sz="1200" b="0" i="0" u="none" kern="1200" dirty="0" smtClean="0">
              <a:latin typeface="Calibri" pitchFamily="34" charset="0"/>
            </a:rPr>
            <a:t>280 </a:t>
          </a:r>
          <a:r>
            <a:rPr lang="pl-PL" sz="1200" b="0" i="0" u="none" kern="1200" dirty="0" smtClean="0">
              <a:latin typeface="Calibri" pitchFamily="34" charset="0"/>
            </a:rPr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2879592" y="501407"/>
        <a:ext cx="5477540" cy="358023"/>
      </dsp:txXfrm>
    </dsp:sp>
    <dsp:sp modelId="{5FE2471B-45ED-4531-B6DB-3A04644C0349}">
      <dsp:nvSpPr>
        <dsp:cNvPr id="0" name=""/>
        <dsp:cNvSpPr/>
      </dsp:nvSpPr>
      <dsp:spPr>
        <a:xfrm rot="19096033">
          <a:off x="2051474" y="1524324"/>
          <a:ext cx="948448" cy="42892"/>
        </a:xfrm>
        <a:custGeom>
          <a:avLst/>
          <a:gdLst/>
          <a:ahLst/>
          <a:cxnLst/>
          <a:rect l="0" t="0" r="0" b="0"/>
          <a:pathLst>
            <a:path>
              <a:moveTo>
                <a:pt x="0" y="21446"/>
              </a:moveTo>
              <a:lnTo>
                <a:pt x="948448" y="214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>
            <a:latin typeface="Calibri" pitchFamily="34" charset="0"/>
          </a:endParaRPr>
        </a:p>
      </dsp:txBody>
      <dsp:txXfrm rot="19096033">
        <a:off x="2501987" y="1522060"/>
        <a:ext cx="47422" cy="47422"/>
      </dsp:txXfrm>
    </dsp:sp>
    <dsp:sp modelId="{60DAEB24-E927-43D5-A35D-FCF6764637E6}">
      <dsp:nvSpPr>
        <dsp:cNvPr id="0" name=""/>
        <dsp:cNvSpPr/>
      </dsp:nvSpPr>
      <dsp:spPr>
        <a:xfrm>
          <a:off x="2879592" y="1068931"/>
          <a:ext cx="5532707" cy="32233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Efektywność energetyczna w MŚP (PI 4.b) - </a:t>
          </a:r>
          <a:r>
            <a:rPr lang="pl-PL" sz="1200" b="0" i="0" u="none" kern="1200" dirty="0" smtClean="0">
              <a:latin typeface="Calibri" pitchFamily="34" charset="0"/>
            </a:rPr>
            <a:t>32 405 </a:t>
          </a:r>
          <a:r>
            <a:rPr lang="pl-PL" sz="1200" b="0" i="0" u="none" kern="1200" dirty="0" smtClean="0">
              <a:latin typeface="Calibri" pitchFamily="34" charset="0"/>
            </a:rPr>
            <a:t>520 </a:t>
          </a:r>
          <a:r>
            <a:rPr lang="pl-PL" sz="1200" b="0" i="0" u="none" kern="1200" dirty="0" smtClean="0">
              <a:latin typeface="Calibri" pitchFamily="34" charset="0"/>
            </a:rPr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2879592" y="1068931"/>
        <a:ext cx="5532707" cy="322336"/>
      </dsp:txXfrm>
    </dsp:sp>
    <dsp:sp modelId="{31AA540E-AC40-4F40-86F4-4D3286573D09}">
      <dsp:nvSpPr>
        <dsp:cNvPr id="0" name=""/>
        <dsp:cNvSpPr/>
      </dsp:nvSpPr>
      <dsp:spPr>
        <a:xfrm rot="21415602">
          <a:off x="2171296" y="1820995"/>
          <a:ext cx="708805" cy="42892"/>
        </a:xfrm>
        <a:custGeom>
          <a:avLst/>
          <a:gdLst/>
          <a:ahLst/>
          <a:cxnLst/>
          <a:rect l="0" t="0" r="0" b="0"/>
          <a:pathLst>
            <a:path>
              <a:moveTo>
                <a:pt x="0" y="21446"/>
              </a:moveTo>
              <a:lnTo>
                <a:pt x="708805" y="214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>
            <a:latin typeface="Calibri" pitchFamily="34" charset="0"/>
          </a:endParaRPr>
        </a:p>
      </dsp:txBody>
      <dsp:txXfrm rot="21415602">
        <a:off x="2507978" y="1824721"/>
        <a:ext cx="35440" cy="35440"/>
      </dsp:txXfrm>
    </dsp:sp>
    <dsp:sp modelId="{BFB6A9BC-1BCD-4FE4-B90F-DDDC7B87C90E}">
      <dsp:nvSpPr>
        <dsp:cNvPr id="0" name=""/>
        <dsp:cNvSpPr/>
      </dsp:nvSpPr>
      <dsp:spPr>
        <a:xfrm>
          <a:off x="2879592" y="1566596"/>
          <a:ext cx="5539270" cy="51368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Efektywność energetyczna w budynkach użyteczności publicznej i sektorze mieszkaniowym (PI 4.c) - </a:t>
          </a:r>
          <a:r>
            <a:rPr lang="pl-PL" sz="1200" b="0" i="0" u="none" kern="1200" dirty="0" smtClean="0">
              <a:latin typeface="Calibri" pitchFamily="34" charset="0"/>
            </a:rPr>
            <a:t>151 572 </a:t>
          </a:r>
          <a:r>
            <a:rPr lang="pl-PL" sz="1200" b="0" i="0" u="none" kern="1200" dirty="0" smtClean="0">
              <a:latin typeface="Calibri" pitchFamily="34" charset="0"/>
            </a:rPr>
            <a:t>922 </a:t>
          </a:r>
          <a:r>
            <a:rPr lang="pl-PL" sz="1200" b="0" i="0" u="none" kern="1200" dirty="0" smtClean="0">
              <a:latin typeface="Calibri" pitchFamily="34" charset="0"/>
            </a:rPr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2879592" y="1566596"/>
        <a:ext cx="5539270" cy="513687"/>
      </dsp:txXfrm>
    </dsp:sp>
    <dsp:sp modelId="{CF4A6D1B-E90A-40B7-8E44-713D3F409C4B}">
      <dsp:nvSpPr>
        <dsp:cNvPr id="0" name=""/>
        <dsp:cNvSpPr/>
      </dsp:nvSpPr>
      <dsp:spPr>
        <a:xfrm rot="2354383">
          <a:off x="2068771" y="2129032"/>
          <a:ext cx="913855" cy="42892"/>
        </a:xfrm>
        <a:custGeom>
          <a:avLst/>
          <a:gdLst/>
          <a:ahLst/>
          <a:cxnLst/>
          <a:rect l="0" t="0" r="0" b="0"/>
          <a:pathLst>
            <a:path>
              <a:moveTo>
                <a:pt x="0" y="21446"/>
              </a:moveTo>
              <a:lnTo>
                <a:pt x="913855" y="214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>
            <a:latin typeface="Calibri" pitchFamily="34" charset="0"/>
          </a:endParaRPr>
        </a:p>
      </dsp:txBody>
      <dsp:txXfrm rot="2354383">
        <a:off x="2502852" y="2127632"/>
        <a:ext cx="45692" cy="45692"/>
      </dsp:txXfrm>
    </dsp:sp>
    <dsp:sp modelId="{F65BE2F9-793A-47FA-8556-C1D9715F1186}">
      <dsp:nvSpPr>
        <dsp:cNvPr id="0" name=""/>
        <dsp:cNvSpPr/>
      </dsp:nvSpPr>
      <dsp:spPr>
        <a:xfrm>
          <a:off x="2879592" y="2274304"/>
          <a:ext cx="5532707" cy="330422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Wdrażanie</a:t>
          </a:r>
          <a:r>
            <a:rPr lang="pl-PL" sz="1200" kern="1200" baseline="0" dirty="0" smtClean="0">
              <a:latin typeface="Calibri" pitchFamily="34" charset="0"/>
            </a:rPr>
            <a:t> strategii niskoemisyjnych (PI 4.e) - </a:t>
          </a:r>
          <a:r>
            <a:rPr lang="pl-PL" sz="1200" b="0" i="0" u="none" kern="1200" dirty="0" smtClean="0"/>
            <a:t>137 760 </a:t>
          </a:r>
          <a:r>
            <a:rPr lang="pl-PL" sz="1200" b="0" i="0" u="none" kern="1200" dirty="0" smtClean="0"/>
            <a:t>326 </a:t>
          </a:r>
          <a:r>
            <a:rPr lang="pl-PL" sz="1200" b="0" i="0" u="none" kern="1200" dirty="0" smtClean="0"/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2879592" y="2274304"/>
        <a:ext cx="5532707" cy="330422"/>
      </dsp:txXfrm>
    </dsp:sp>
    <dsp:sp modelId="{733EE196-7814-4519-B00E-58AD253AF152}">
      <dsp:nvSpPr>
        <dsp:cNvPr id="0" name=""/>
        <dsp:cNvSpPr/>
      </dsp:nvSpPr>
      <dsp:spPr>
        <a:xfrm rot="3449321">
          <a:off x="1865549" y="2398357"/>
          <a:ext cx="1324254" cy="42892"/>
        </a:xfrm>
        <a:custGeom>
          <a:avLst/>
          <a:gdLst/>
          <a:ahLst/>
          <a:cxnLst/>
          <a:rect l="0" t="0" r="0" b="0"/>
          <a:pathLst>
            <a:path>
              <a:moveTo>
                <a:pt x="0" y="21446"/>
              </a:moveTo>
              <a:lnTo>
                <a:pt x="1324254" y="214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700" kern="1200">
            <a:latin typeface="Calibri" pitchFamily="34" charset="0"/>
          </a:endParaRPr>
        </a:p>
      </dsp:txBody>
      <dsp:txXfrm rot="3449321">
        <a:off x="2494570" y="2386697"/>
        <a:ext cx="66212" cy="66212"/>
      </dsp:txXfrm>
    </dsp:sp>
    <dsp:sp modelId="{800F4603-4DCE-408E-BC55-EE4C35BCA01C}">
      <dsp:nvSpPr>
        <dsp:cNvPr id="0" name=""/>
        <dsp:cNvSpPr/>
      </dsp:nvSpPr>
      <dsp:spPr>
        <a:xfrm>
          <a:off x="2883547" y="2785332"/>
          <a:ext cx="5541388" cy="385668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Wysokosprawna kogeneracja (PI 4.g) - </a:t>
          </a:r>
          <a:r>
            <a:rPr lang="pl-PL" sz="1200" b="0" i="0" u="none" kern="1200" dirty="0" smtClean="0"/>
            <a:t>15 000 </a:t>
          </a:r>
          <a:r>
            <a:rPr lang="pl-PL" sz="1200" b="0" i="0" u="none" kern="1200" dirty="0" err="1" smtClean="0"/>
            <a:t>000</a:t>
          </a:r>
          <a:r>
            <a:rPr lang="pl-PL" sz="1200" b="0" i="0" u="none" kern="1200" dirty="0" smtClean="0"/>
            <a:t> </a:t>
          </a:r>
          <a:r>
            <a:rPr lang="pl-PL" sz="1200" b="0" i="0" u="none" kern="1200" dirty="0" smtClean="0"/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2883547" y="2785332"/>
        <a:ext cx="5541388" cy="38566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4D2DFD-F1C6-4EC2-A2C1-C4045AEA141E}">
      <dsp:nvSpPr>
        <dsp:cNvPr id="0" name=""/>
        <dsp:cNvSpPr/>
      </dsp:nvSpPr>
      <dsp:spPr>
        <a:xfrm>
          <a:off x="0" y="1344373"/>
          <a:ext cx="2449536" cy="1205477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Oś 4 Środowisko i zasoby</a:t>
          </a:r>
          <a:endParaRPr lang="pl-PL" sz="1400" b="1" kern="1200" dirty="0">
            <a:latin typeface="Calibri" pitchFamily="34" charset="0"/>
          </a:endParaRPr>
        </a:p>
      </dsp:txBody>
      <dsp:txXfrm>
        <a:off x="0" y="1344373"/>
        <a:ext cx="2449536" cy="1205477"/>
      </dsp:txXfrm>
    </dsp:sp>
    <dsp:sp modelId="{F6EE6C72-8858-490F-810A-EEFF3DAB7E4A}">
      <dsp:nvSpPr>
        <dsp:cNvPr id="0" name=""/>
        <dsp:cNvSpPr/>
      </dsp:nvSpPr>
      <dsp:spPr>
        <a:xfrm rot="18805476">
          <a:off x="2267009" y="1501857"/>
          <a:ext cx="1167795" cy="42363"/>
        </a:xfrm>
        <a:custGeom>
          <a:avLst/>
          <a:gdLst/>
          <a:ahLst/>
          <a:cxnLst/>
          <a:rect l="0" t="0" r="0" b="0"/>
          <a:pathLst>
            <a:path>
              <a:moveTo>
                <a:pt x="0" y="21181"/>
              </a:moveTo>
              <a:lnTo>
                <a:pt x="1167795" y="211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600" kern="1200"/>
        </a:p>
      </dsp:txBody>
      <dsp:txXfrm rot="18805476">
        <a:off x="2821712" y="1493844"/>
        <a:ext cx="58389" cy="58389"/>
      </dsp:txXfrm>
    </dsp:sp>
    <dsp:sp modelId="{09DD7597-F989-4463-99C0-7EFDA595F79D}">
      <dsp:nvSpPr>
        <dsp:cNvPr id="0" name=""/>
        <dsp:cNvSpPr/>
      </dsp:nvSpPr>
      <dsp:spPr>
        <a:xfrm>
          <a:off x="3252278" y="919617"/>
          <a:ext cx="5138786" cy="35869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Gospodarka odpadami (PI 6.a) - </a:t>
          </a:r>
          <a:r>
            <a:rPr lang="pl-PL" sz="1200" b="0" i="0" u="none" kern="1200" dirty="0" smtClean="0"/>
            <a:t>36 000 </a:t>
          </a:r>
          <a:r>
            <a:rPr lang="pl-PL" sz="1200" b="0" i="0" u="none" kern="1200" dirty="0" smtClean="0"/>
            <a:t>000 </a:t>
          </a:r>
          <a:r>
            <a:rPr lang="pl-PL" sz="1200" b="0" i="0" u="none" kern="1200" dirty="0" smtClean="0"/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252278" y="919617"/>
        <a:ext cx="5138786" cy="358696"/>
      </dsp:txXfrm>
    </dsp:sp>
    <dsp:sp modelId="{5FE2471B-45ED-4531-B6DB-3A04644C0349}">
      <dsp:nvSpPr>
        <dsp:cNvPr id="0" name=""/>
        <dsp:cNvSpPr/>
      </dsp:nvSpPr>
      <dsp:spPr>
        <a:xfrm rot="20040741">
          <a:off x="2405058" y="1733180"/>
          <a:ext cx="879782" cy="42363"/>
        </a:xfrm>
        <a:custGeom>
          <a:avLst/>
          <a:gdLst/>
          <a:ahLst/>
          <a:cxnLst/>
          <a:rect l="0" t="0" r="0" b="0"/>
          <a:pathLst>
            <a:path>
              <a:moveTo>
                <a:pt x="0" y="21181"/>
              </a:moveTo>
              <a:lnTo>
                <a:pt x="879782" y="211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 rot="20040741">
        <a:off x="2822955" y="1732367"/>
        <a:ext cx="43989" cy="43989"/>
      </dsp:txXfrm>
    </dsp:sp>
    <dsp:sp modelId="{60DAEB24-E927-43D5-A35D-FCF6764637E6}">
      <dsp:nvSpPr>
        <dsp:cNvPr id="0" name=""/>
        <dsp:cNvSpPr/>
      </dsp:nvSpPr>
      <dsp:spPr>
        <a:xfrm>
          <a:off x="3240363" y="1368151"/>
          <a:ext cx="5122647" cy="38691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solidFill>
                <a:schemeClr val="tx1"/>
              </a:solidFill>
            </a:rPr>
            <a:t>Gospodarka wodno-ściekowa (PI 6.b) - </a:t>
          </a:r>
          <a:r>
            <a:rPr lang="pl-PL" sz="1200" b="0" i="0" u="none" kern="1200" dirty="0" smtClean="0"/>
            <a:t>61 630 </a:t>
          </a:r>
          <a:r>
            <a:rPr lang="pl-PL" sz="1200" b="0" i="0" u="none" kern="1200" dirty="0" smtClean="0"/>
            <a:t>665 </a:t>
          </a:r>
          <a:r>
            <a:rPr lang="pl-PL" sz="1200" b="0" i="0" u="none" kern="1200" dirty="0" smtClean="0"/>
            <a:t>euro</a:t>
          </a:r>
          <a:endParaRPr lang="pl-PL" sz="1200" kern="1200" dirty="0">
            <a:solidFill>
              <a:schemeClr val="tx1"/>
            </a:solidFill>
          </a:endParaRPr>
        </a:p>
      </dsp:txBody>
      <dsp:txXfrm>
        <a:off x="3240363" y="1368151"/>
        <a:ext cx="5122647" cy="386919"/>
      </dsp:txXfrm>
    </dsp:sp>
    <dsp:sp modelId="{31AA540E-AC40-4F40-86F4-4D3286573D09}">
      <dsp:nvSpPr>
        <dsp:cNvPr id="0" name=""/>
        <dsp:cNvSpPr/>
      </dsp:nvSpPr>
      <dsp:spPr>
        <a:xfrm rot="615996">
          <a:off x="2443066" y="1997960"/>
          <a:ext cx="808286" cy="42363"/>
        </a:xfrm>
        <a:custGeom>
          <a:avLst/>
          <a:gdLst/>
          <a:ahLst/>
          <a:cxnLst/>
          <a:rect l="0" t="0" r="0" b="0"/>
          <a:pathLst>
            <a:path>
              <a:moveTo>
                <a:pt x="0" y="21181"/>
              </a:moveTo>
              <a:lnTo>
                <a:pt x="808286" y="211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 rot="615996">
        <a:off x="2827001" y="1998935"/>
        <a:ext cx="40414" cy="40414"/>
      </dsp:txXfrm>
    </dsp:sp>
    <dsp:sp modelId="{BFB6A9BC-1BCD-4FE4-B90F-DDDC7B87C90E}">
      <dsp:nvSpPr>
        <dsp:cNvPr id="0" name=""/>
        <dsp:cNvSpPr/>
      </dsp:nvSpPr>
      <dsp:spPr>
        <a:xfrm>
          <a:off x="3244881" y="1871838"/>
          <a:ext cx="5161061" cy="43866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/>
            <a:t>Dziedzictwo kulturowe (PI 6.c) - </a:t>
          </a:r>
          <a:r>
            <a:rPr lang="pl-PL" sz="1200" b="0" i="0" u="none" kern="1200" dirty="0" smtClean="0"/>
            <a:t>30 000 </a:t>
          </a:r>
          <a:r>
            <a:rPr lang="pl-PL" sz="1200" b="0" i="0" u="none" kern="1200" dirty="0" smtClean="0"/>
            <a:t>000 </a:t>
          </a:r>
          <a:r>
            <a:rPr lang="pl-PL" sz="1200" b="0" i="0" u="none" kern="1200" dirty="0" smtClean="0"/>
            <a:t>euro</a:t>
          </a:r>
          <a:endParaRPr lang="pl-PL" sz="1200" kern="1200" dirty="0"/>
        </a:p>
      </dsp:txBody>
      <dsp:txXfrm>
        <a:off x="3244881" y="1871838"/>
        <a:ext cx="5161061" cy="438667"/>
      </dsp:txXfrm>
    </dsp:sp>
    <dsp:sp modelId="{CF4A6D1B-E90A-40B7-8E44-713D3F409C4B}">
      <dsp:nvSpPr>
        <dsp:cNvPr id="0" name=""/>
        <dsp:cNvSpPr/>
      </dsp:nvSpPr>
      <dsp:spPr>
        <a:xfrm rot="2697020">
          <a:off x="2288222" y="2315855"/>
          <a:ext cx="1103830" cy="42363"/>
        </a:xfrm>
        <a:custGeom>
          <a:avLst/>
          <a:gdLst/>
          <a:ahLst/>
          <a:cxnLst/>
          <a:rect l="0" t="0" r="0" b="0"/>
          <a:pathLst>
            <a:path>
              <a:moveTo>
                <a:pt x="0" y="21181"/>
              </a:moveTo>
              <a:lnTo>
                <a:pt x="1103830" y="211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/>
        </a:p>
      </dsp:txBody>
      <dsp:txXfrm rot="2697020">
        <a:off x="2812541" y="2309441"/>
        <a:ext cx="55191" cy="55191"/>
      </dsp:txXfrm>
    </dsp:sp>
    <dsp:sp modelId="{F65BE2F9-793A-47FA-8556-C1D9715F1186}">
      <dsp:nvSpPr>
        <dsp:cNvPr id="0" name=""/>
        <dsp:cNvSpPr/>
      </dsp:nvSpPr>
      <dsp:spPr>
        <a:xfrm>
          <a:off x="3230738" y="2502536"/>
          <a:ext cx="5202355" cy="44884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/>
            <a:t>Ochrona i udostępnianie zasobów przyrodniczych (PI 6.d</a:t>
          </a:r>
          <a:r>
            <a:rPr lang="pl-PL" sz="1200" kern="1200" baseline="0" dirty="0" smtClean="0"/>
            <a:t>) - </a:t>
          </a:r>
          <a:r>
            <a:rPr lang="pl-PL" sz="1200" b="0" i="0" u="none" kern="1200" dirty="0" smtClean="0"/>
            <a:t>26 400 </a:t>
          </a:r>
          <a:r>
            <a:rPr lang="pl-PL" sz="1200" b="0" i="0" u="none" kern="1200" dirty="0" smtClean="0"/>
            <a:t>000 </a:t>
          </a:r>
          <a:r>
            <a:rPr lang="pl-PL" sz="1200" b="0" i="0" u="none" kern="1200" dirty="0" smtClean="0"/>
            <a:t>euro</a:t>
          </a:r>
          <a:endParaRPr lang="pl-PL" sz="1200" kern="1200" dirty="0"/>
        </a:p>
      </dsp:txBody>
      <dsp:txXfrm>
        <a:off x="3230738" y="2502536"/>
        <a:ext cx="5202355" cy="448849"/>
      </dsp:txXfrm>
    </dsp:sp>
    <dsp:sp modelId="{733EE196-7814-4519-B00E-58AD253AF152}">
      <dsp:nvSpPr>
        <dsp:cNvPr id="0" name=""/>
        <dsp:cNvSpPr/>
      </dsp:nvSpPr>
      <dsp:spPr>
        <a:xfrm rot="3563385">
          <a:off x="2062662" y="2604334"/>
          <a:ext cx="1576490" cy="42363"/>
        </a:xfrm>
        <a:custGeom>
          <a:avLst/>
          <a:gdLst/>
          <a:ahLst/>
          <a:cxnLst/>
          <a:rect l="0" t="0" r="0" b="0"/>
          <a:pathLst>
            <a:path>
              <a:moveTo>
                <a:pt x="0" y="21181"/>
              </a:moveTo>
              <a:lnTo>
                <a:pt x="1576490" y="211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700" kern="1200"/>
        </a:p>
      </dsp:txBody>
      <dsp:txXfrm rot="3563385">
        <a:off x="2811495" y="2586104"/>
        <a:ext cx="78824" cy="78824"/>
      </dsp:txXfrm>
    </dsp:sp>
    <dsp:sp modelId="{800F4603-4DCE-408E-BC55-EE4C35BCA01C}">
      <dsp:nvSpPr>
        <dsp:cNvPr id="0" name=""/>
        <dsp:cNvSpPr/>
      </dsp:nvSpPr>
      <dsp:spPr>
        <a:xfrm>
          <a:off x="3252278" y="3124787"/>
          <a:ext cx="5193465" cy="35826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/>
            <a:t>Bezpieczeństwo (PI 5.b) - </a:t>
          </a:r>
          <a:r>
            <a:rPr lang="pl-PL" sz="1200" b="0" i="0" u="none" kern="1200" dirty="0" smtClean="0"/>
            <a:t>26 000 </a:t>
          </a:r>
          <a:r>
            <a:rPr lang="pl-PL" sz="1200" b="0" i="0" u="none" kern="1200" dirty="0" smtClean="0"/>
            <a:t>000 </a:t>
          </a:r>
          <a:r>
            <a:rPr lang="pl-PL" sz="1200" b="0" i="0" u="none" kern="1200" dirty="0" smtClean="0"/>
            <a:t>euro</a:t>
          </a:r>
          <a:endParaRPr lang="pl-PL" sz="1200" kern="1200" dirty="0"/>
        </a:p>
      </dsp:txBody>
      <dsp:txXfrm>
        <a:off x="3252278" y="3124787"/>
        <a:ext cx="5193465" cy="35826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4D2DFD-F1C6-4EC2-A2C1-C4045AEA141E}">
      <dsp:nvSpPr>
        <dsp:cNvPr id="0" name=""/>
        <dsp:cNvSpPr/>
      </dsp:nvSpPr>
      <dsp:spPr>
        <a:xfrm>
          <a:off x="305628" y="886342"/>
          <a:ext cx="2541803" cy="127361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Oś 5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Transport</a:t>
          </a:r>
          <a:endParaRPr lang="pl-PL" sz="1400" b="1" kern="1200" dirty="0">
            <a:latin typeface="Calibri" pitchFamily="34" charset="0"/>
          </a:endParaRPr>
        </a:p>
      </dsp:txBody>
      <dsp:txXfrm>
        <a:off x="305628" y="886342"/>
        <a:ext cx="2541803" cy="1273618"/>
      </dsp:txXfrm>
    </dsp:sp>
    <dsp:sp modelId="{F6EE6C72-8858-490F-810A-EEFF3DAB7E4A}">
      <dsp:nvSpPr>
        <dsp:cNvPr id="0" name=""/>
        <dsp:cNvSpPr/>
      </dsp:nvSpPr>
      <dsp:spPr>
        <a:xfrm rot="18027657">
          <a:off x="2469529" y="801224"/>
          <a:ext cx="1532917" cy="122519"/>
        </a:xfrm>
        <a:custGeom>
          <a:avLst/>
          <a:gdLst/>
          <a:ahLst/>
          <a:cxnLst/>
          <a:rect l="0" t="0" r="0" b="0"/>
          <a:pathLst>
            <a:path>
              <a:moveTo>
                <a:pt x="0" y="61259"/>
              </a:moveTo>
              <a:lnTo>
                <a:pt x="1532917" y="612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600" kern="1200"/>
        </a:p>
      </dsp:txBody>
      <dsp:txXfrm rot="18027657">
        <a:off x="3197665" y="824160"/>
        <a:ext cx="76645" cy="76645"/>
      </dsp:txXfrm>
    </dsp:sp>
    <dsp:sp modelId="{09DD7597-F989-4463-99C0-7EFDA595F79D}">
      <dsp:nvSpPr>
        <dsp:cNvPr id="0" name=""/>
        <dsp:cNvSpPr/>
      </dsp:nvSpPr>
      <dsp:spPr>
        <a:xfrm>
          <a:off x="3624545" y="0"/>
          <a:ext cx="4650715" cy="40363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/>
            <a:t>Drogowa dostępność transportowa (PI 7.b) - </a:t>
          </a:r>
          <a:r>
            <a:rPr lang="pl-PL" sz="1200" b="0" i="0" u="none" kern="1200" dirty="0" smtClean="0"/>
            <a:t>190 075 </a:t>
          </a:r>
          <a:r>
            <a:rPr lang="pl-PL" sz="1200" b="0" i="0" u="none" kern="1200" dirty="0" smtClean="0"/>
            <a:t>661 </a:t>
          </a:r>
          <a:r>
            <a:rPr lang="pl-PL" sz="1200" b="0" i="0" u="none" kern="1200" dirty="0" smtClean="0"/>
            <a:t>euro</a:t>
          </a:r>
          <a:r>
            <a:rPr lang="pl-PL" sz="1200" kern="1200" dirty="0" smtClean="0"/>
            <a:t> </a:t>
          </a:r>
          <a:endParaRPr lang="pl-PL" sz="1200" kern="1200" dirty="0"/>
        </a:p>
      </dsp:txBody>
      <dsp:txXfrm>
        <a:off x="3624545" y="0"/>
        <a:ext cx="4650715" cy="403631"/>
      </dsp:txXfrm>
    </dsp:sp>
    <dsp:sp modelId="{5FE2471B-45ED-4531-B6DB-3A04644C0349}">
      <dsp:nvSpPr>
        <dsp:cNvPr id="0" name=""/>
        <dsp:cNvSpPr/>
      </dsp:nvSpPr>
      <dsp:spPr>
        <a:xfrm rot="20763852">
          <a:off x="2835641" y="1365424"/>
          <a:ext cx="801114" cy="122519"/>
        </a:xfrm>
        <a:custGeom>
          <a:avLst/>
          <a:gdLst/>
          <a:ahLst/>
          <a:cxnLst/>
          <a:rect l="0" t="0" r="0" b="0"/>
          <a:pathLst>
            <a:path>
              <a:moveTo>
                <a:pt x="0" y="61259"/>
              </a:moveTo>
              <a:lnTo>
                <a:pt x="801114" y="612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 rot="20763852">
        <a:off x="3216170" y="1406655"/>
        <a:ext cx="40055" cy="40055"/>
      </dsp:txXfrm>
    </dsp:sp>
    <dsp:sp modelId="{60DAEB24-E927-43D5-A35D-FCF6764637E6}">
      <dsp:nvSpPr>
        <dsp:cNvPr id="0" name=""/>
        <dsp:cNvSpPr/>
      </dsp:nvSpPr>
      <dsp:spPr>
        <a:xfrm>
          <a:off x="3624966" y="1095056"/>
          <a:ext cx="4604715" cy="470318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/>
            <a:t>System transportu kolejowego (PI 7.d) - </a:t>
          </a:r>
          <a:r>
            <a:rPr lang="pl-PL" sz="1200" b="0" i="0" u="none" kern="1200" dirty="0" smtClean="0"/>
            <a:t>150 550 </a:t>
          </a:r>
          <a:r>
            <a:rPr lang="pl-PL" sz="1200" b="0" i="0" u="none" kern="1200" dirty="0" smtClean="0"/>
            <a:t>644 </a:t>
          </a:r>
          <a:r>
            <a:rPr lang="pl-PL" sz="1200" b="0" i="0" u="none" kern="1200" dirty="0" smtClean="0"/>
            <a:t>euro</a:t>
          </a:r>
          <a:endParaRPr lang="pl-PL" sz="1200" kern="1200" dirty="0"/>
        </a:p>
      </dsp:txBody>
      <dsp:txXfrm>
        <a:off x="3624966" y="1095056"/>
        <a:ext cx="4604715" cy="47031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4D2DFD-F1C6-4EC2-A2C1-C4045AEA141E}">
      <dsp:nvSpPr>
        <dsp:cNvPr id="0" name=""/>
        <dsp:cNvSpPr/>
      </dsp:nvSpPr>
      <dsp:spPr>
        <a:xfrm>
          <a:off x="0" y="634736"/>
          <a:ext cx="2297200" cy="174402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/>
            <a:t>Oś 6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/>
            <a:t>Infrastruktura spójności społecznej</a:t>
          </a:r>
          <a:endParaRPr lang="pl-PL" sz="1400" b="1" kern="1200" dirty="0"/>
        </a:p>
      </dsp:txBody>
      <dsp:txXfrm>
        <a:off x="0" y="634736"/>
        <a:ext cx="2297200" cy="1744025"/>
      </dsp:txXfrm>
    </dsp:sp>
    <dsp:sp modelId="{F6EE6C72-8858-490F-810A-EEFF3DAB7E4A}">
      <dsp:nvSpPr>
        <dsp:cNvPr id="0" name=""/>
        <dsp:cNvSpPr/>
      </dsp:nvSpPr>
      <dsp:spPr>
        <a:xfrm rot="19914345">
          <a:off x="2219860" y="1135849"/>
          <a:ext cx="1312795" cy="123574"/>
        </a:xfrm>
        <a:custGeom>
          <a:avLst/>
          <a:gdLst/>
          <a:ahLst/>
          <a:cxnLst/>
          <a:rect l="0" t="0" r="0" b="0"/>
          <a:pathLst>
            <a:path>
              <a:moveTo>
                <a:pt x="0" y="61787"/>
              </a:moveTo>
              <a:lnTo>
                <a:pt x="1312795" y="61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 rot="19914345">
        <a:off x="2843438" y="1164816"/>
        <a:ext cx="65639" cy="65639"/>
      </dsp:txXfrm>
    </dsp:sp>
    <dsp:sp modelId="{09DD7597-F989-4463-99C0-7EFDA595F79D}">
      <dsp:nvSpPr>
        <dsp:cNvPr id="0" name=""/>
        <dsp:cNvSpPr/>
      </dsp:nvSpPr>
      <dsp:spPr>
        <a:xfrm>
          <a:off x="3455315" y="666393"/>
          <a:ext cx="4363155" cy="44425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Inwestycje w infrastrukturę społeczną (PI 9.a) - </a:t>
          </a:r>
          <a:r>
            <a:rPr lang="pl-PL" sz="1200" b="0" i="0" u="none" kern="1200" dirty="0" smtClean="0">
              <a:latin typeface="Calibri" pitchFamily="34" charset="0"/>
            </a:rPr>
            <a:t>33 006 </a:t>
          </a:r>
          <a:r>
            <a:rPr lang="pl-PL" sz="1200" b="0" i="0" u="none" kern="1200" dirty="0" smtClean="0">
              <a:latin typeface="Calibri" pitchFamily="34" charset="0"/>
            </a:rPr>
            <a:t>900 </a:t>
          </a:r>
          <a:r>
            <a:rPr lang="pl-PL" sz="1200" b="0" i="0" u="none" kern="1200" dirty="0" smtClean="0">
              <a:latin typeface="Calibri" pitchFamily="34" charset="0"/>
            </a:rPr>
            <a:t>e</a:t>
          </a:r>
          <a:r>
            <a:rPr lang="pl-PL" sz="1200" b="0" i="0" u="none" kern="1200" dirty="0" smtClean="0"/>
            <a:t>uro</a:t>
          </a:r>
          <a:endParaRPr lang="pl-PL" sz="1200" kern="1200" dirty="0">
            <a:latin typeface="Calibri" pitchFamily="34" charset="0"/>
          </a:endParaRPr>
        </a:p>
      </dsp:txBody>
      <dsp:txXfrm>
        <a:off x="3455315" y="666393"/>
        <a:ext cx="4363155" cy="444259"/>
      </dsp:txXfrm>
    </dsp:sp>
    <dsp:sp modelId="{F9AFCDBC-326D-4DDB-A721-33CC0258BEEB}">
      <dsp:nvSpPr>
        <dsp:cNvPr id="0" name=""/>
        <dsp:cNvSpPr/>
      </dsp:nvSpPr>
      <dsp:spPr>
        <a:xfrm rot="319478">
          <a:off x="2294741" y="1497849"/>
          <a:ext cx="1139820" cy="123574"/>
        </a:xfrm>
        <a:custGeom>
          <a:avLst/>
          <a:gdLst/>
          <a:ahLst/>
          <a:cxnLst/>
          <a:rect l="0" t="0" r="0" b="0"/>
          <a:pathLst>
            <a:path>
              <a:moveTo>
                <a:pt x="0" y="61787"/>
              </a:moveTo>
              <a:lnTo>
                <a:pt x="1139820" y="61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00" kern="1200"/>
        </a:p>
      </dsp:txBody>
      <dsp:txXfrm rot="319478">
        <a:off x="2836156" y="1531140"/>
        <a:ext cx="56991" cy="56991"/>
      </dsp:txXfrm>
    </dsp:sp>
    <dsp:sp modelId="{2626F231-245A-4C11-8BD1-B130C877FF27}">
      <dsp:nvSpPr>
        <dsp:cNvPr id="0" name=""/>
        <dsp:cNvSpPr/>
      </dsp:nvSpPr>
      <dsp:spPr>
        <a:xfrm>
          <a:off x="3432102" y="1409469"/>
          <a:ext cx="4480344" cy="40610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Inwestycje w infrastrukturę zdrowotną (PI 9.a) - </a:t>
          </a:r>
          <a:r>
            <a:rPr lang="pl-PL" sz="1200" b="0" i="0" u="none" kern="1200" dirty="0" smtClean="0">
              <a:latin typeface="Calibri" pitchFamily="34" charset="0"/>
            </a:rPr>
            <a:t>56 608 </a:t>
          </a:r>
          <a:r>
            <a:rPr lang="pl-PL" sz="1200" b="0" i="0" u="none" kern="1200" dirty="0" smtClean="0">
              <a:latin typeface="Calibri" pitchFamily="34" charset="0"/>
            </a:rPr>
            <a:t>280 </a:t>
          </a:r>
          <a:r>
            <a:rPr lang="pl-PL" sz="1200" b="0" i="0" u="none" kern="1200" dirty="0" smtClean="0">
              <a:latin typeface="Calibri" pitchFamily="34" charset="0"/>
            </a:rPr>
            <a:t>euro</a:t>
          </a:r>
          <a:r>
            <a:rPr lang="pl-PL" sz="1200" b="0" i="0" u="none" kern="1200" dirty="0" smtClean="0"/>
            <a:t>    </a:t>
          </a:r>
          <a:r>
            <a:rPr lang="pl-PL" sz="1200" kern="1200" dirty="0" smtClean="0">
              <a:latin typeface="Calibri" pitchFamily="34" charset="0"/>
            </a:rPr>
            <a:t> </a:t>
          </a:r>
          <a:endParaRPr lang="pl-PL" sz="1200" kern="1200" dirty="0">
            <a:latin typeface="Calibri" pitchFamily="34" charset="0"/>
          </a:endParaRPr>
        </a:p>
      </dsp:txBody>
      <dsp:txXfrm>
        <a:off x="3432102" y="1409469"/>
        <a:ext cx="4480344" cy="406106"/>
      </dsp:txXfrm>
    </dsp:sp>
    <dsp:sp modelId="{3830FC96-663F-4315-AB03-456A49F98EFC}">
      <dsp:nvSpPr>
        <dsp:cNvPr id="0" name=""/>
        <dsp:cNvSpPr/>
      </dsp:nvSpPr>
      <dsp:spPr>
        <a:xfrm rot="1885080">
          <a:off x="2199711" y="1791580"/>
          <a:ext cx="1329879" cy="123574"/>
        </a:xfrm>
        <a:custGeom>
          <a:avLst/>
          <a:gdLst/>
          <a:ahLst/>
          <a:cxnLst/>
          <a:rect l="0" t="0" r="0" b="0"/>
          <a:pathLst>
            <a:path>
              <a:moveTo>
                <a:pt x="0" y="61787"/>
              </a:moveTo>
              <a:lnTo>
                <a:pt x="1329879" y="61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 rot="1885080">
        <a:off x="2831404" y="1820120"/>
        <a:ext cx="66493" cy="66493"/>
      </dsp:txXfrm>
    </dsp:sp>
    <dsp:sp modelId="{08B05691-E464-4F4F-995C-A5C7B16FD06A}">
      <dsp:nvSpPr>
        <dsp:cNvPr id="0" name=""/>
        <dsp:cNvSpPr/>
      </dsp:nvSpPr>
      <dsp:spPr>
        <a:xfrm>
          <a:off x="3432102" y="1989312"/>
          <a:ext cx="4519140" cy="42134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Rewitalizacja zdegradowanych obszarów (PI 9.b) - </a:t>
          </a:r>
          <a:r>
            <a:rPr lang="pl-PL" sz="1200" b="0" i="0" u="none" kern="1200" dirty="0" smtClean="0">
              <a:latin typeface="Calibri" pitchFamily="34" charset="0"/>
            </a:rPr>
            <a:t>73 411 </a:t>
          </a:r>
          <a:r>
            <a:rPr lang="pl-PL" sz="1200" b="0" i="0" u="none" kern="1200" dirty="0" smtClean="0">
              <a:latin typeface="Calibri" pitchFamily="34" charset="0"/>
            </a:rPr>
            <a:t>652 </a:t>
          </a:r>
          <a:r>
            <a:rPr lang="pl-PL" sz="1200" b="0" i="0" u="none" kern="1200" dirty="0" smtClean="0">
              <a:latin typeface="Calibri" pitchFamily="34" charset="0"/>
            </a:rPr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432102" y="1989312"/>
        <a:ext cx="4519140" cy="421347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4D2DFD-F1C6-4EC2-A2C1-C4045AEA141E}">
      <dsp:nvSpPr>
        <dsp:cNvPr id="0" name=""/>
        <dsp:cNvSpPr/>
      </dsp:nvSpPr>
      <dsp:spPr>
        <a:xfrm>
          <a:off x="291289" y="1368563"/>
          <a:ext cx="1943103" cy="147519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Oś 7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Infrastruktura edukacyjna</a:t>
          </a:r>
          <a:endParaRPr lang="pl-PL" sz="1400" b="1" kern="1200" dirty="0">
            <a:latin typeface="Calibri" pitchFamily="34" charset="0"/>
          </a:endParaRPr>
        </a:p>
      </dsp:txBody>
      <dsp:txXfrm>
        <a:off x="291289" y="1368563"/>
        <a:ext cx="1943103" cy="1475195"/>
      </dsp:txXfrm>
    </dsp:sp>
    <dsp:sp modelId="{F6EE6C72-8858-490F-810A-EEFF3DAB7E4A}">
      <dsp:nvSpPr>
        <dsp:cNvPr id="0" name=""/>
        <dsp:cNvSpPr/>
      </dsp:nvSpPr>
      <dsp:spPr>
        <a:xfrm rot="18233032">
          <a:off x="1970625" y="1570473"/>
          <a:ext cx="1192197" cy="81650"/>
        </a:xfrm>
        <a:custGeom>
          <a:avLst/>
          <a:gdLst/>
          <a:ahLst/>
          <a:cxnLst/>
          <a:rect l="0" t="0" r="0" b="0"/>
          <a:pathLst>
            <a:path>
              <a:moveTo>
                <a:pt x="0" y="40825"/>
              </a:moveTo>
              <a:lnTo>
                <a:pt x="1192197" y="408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 rot="18233032">
        <a:off x="2536919" y="1581493"/>
        <a:ext cx="59609" cy="59609"/>
      </dsp:txXfrm>
    </dsp:sp>
    <dsp:sp modelId="{09DD7597-F989-4463-99C0-7EFDA595F79D}">
      <dsp:nvSpPr>
        <dsp:cNvPr id="0" name=""/>
        <dsp:cNvSpPr/>
      </dsp:nvSpPr>
      <dsp:spPr>
        <a:xfrm>
          <a:off x="2899055" y="596010"/>
          <a:ext cx="5079584" cy="104085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Inwestycje w edukację przedszkolną, podstawową i gimnazjalną (PI 10.iv) </a:t>
          </a:r>
          <a:br>
            <a:rPr lang="pl-PL" sz="1200" kern="1200" dirty="0" smtClean="0">
              <a:latin typeface="Calibri" pitchFamily="34" charset="0"/>
            </a:rPr>
          </a:br>
          <a:r>
            <a:rPr lang="pl-PL" sz="1200" kern="1200" dirty="0" smtClean="0">
              <a:latin typeface="Calibri" pitchFamily="34" charset="0"/>
            </a:rPr>
            <a:t>- </a:t>
          </a:r>
          <a:r>
            <a:rPr lang="pl-PL" sz="1200" b="0" i="0" u="none" kern="1200" dirty="0" smtClean="0"/>
            <a:t>36 452 </a:t>
          </a:r>
          <a:r>
            <a:rPr lang="pl-PL" sz="1200" b="0" i="0" u="none" kern="1200" dirty="0" smtClean="0"/>
            <a:t>230 </a:t>
          </a:r>
          <a:r>
            <a:rPr lang="pl-PL" sz="1200" b="0" i="0" u="none" kern="1200" dirty="0" smtClean="0"/>
            <a:t>euro    </a:t>
          </a:r>
          <a:endParaRPr lang="pl-PL" sz="1200" kern="1200" dirty="0">
            <a:latin typeface="Calibri" pitchFamily="34" charset="0"/>
          </a:endParaRPr>
        </a:p>
      </dsp:txBody>
      <dsp:txXfrm>
        <a:off x="2899055" y="596010"/>
        <a:ext cx="5079584" cy="1040851"/>
      </dsp:txXfrm>
    </dsp:sp>
    <dsp:sp modelId="{F9AFCDBC-326D-4DDB-A721-33CC0258BEEB}">
      <dsp:nvSpPr>
        <dsp:cNvPr id="0" name=""/>
        <dsp:cNvSpPr/>
      </dsp:nvSpPr>
      <dsp:spPr>
        <a:xfrm rot="1134952">
          <a:off x="2215229" y="2180368"/>
          <a:ext cx="709681" cy="81650"/>
        </a:xfrm>
        <a:custGeom>
          <a:avLst/>
          <a:gdLst/>
          <a:ahLst/>
          <a:cxnLst/>
          <a:rect l="0" t="0" r="0" b="0"/>
          <a:pathLst>
            <a:path>
              <a:moveTo>
                <a:pt x="0" y="40825"/>
              </a:moveTo>
              <a:lnTo>
                <a:pt x="709681" y="408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00" kern="1200"/>
        </a:p>
      </dsp:txBody>
      <dsp:txXfrm rot="1134952">
        <a:off x="2552328" y="2203451"/>
        <a:ext cx="35484" cy="35484"/>
      </dsp:txXfrm>
    </dsp:sp>
    <dsp:sp modelId="{2626F231-245A-4C11-8BD1-B130C877FF27}">
      <dsp:nvSpPr>
        <dsp:cNvPr id="0" name=""/>
        <dsp:cNvSpPr/>
      </dsp:nvSpPr>
      <dsp:spPr>
        <a:xfrm>
          <a:off x="2905748" y="1864140"/>
          <a:ext cx="5115830" cy="94417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Inwestycje w edukację </a:t>
          </a:r>
          <a:r>
            <a:rPr lang="pl-PL" sz="1200" kern="1200" dirty="0" smtClean="0">
              <a:latin typeface="Calibri" pitchFamily="34" charset="0"/>
            </a:rPr>
            <a:t>ponagimnazjalną, w tym zawodową (PI 10.iv) </a:t>
          </a:r>
          <a:br>
            <a:rPr lang="pl-PL" sz="1200" kern="1200" dirty="0" smtClean="0">
              <a:latin typeface="Calibri" pitchFamily="34" charset="0"/>
            </a:rPr>
          </a:br>
          <a:r>
            <a:rPr lang="pl-PL" sz="1200" kern="1200" dirty="0" smtClean="0">
              <a:latin typeface="Calibri" pitchFamily="34" charset="0"/>
            </a:rPr>
            <a:t>-</a:t>
          </a:r>
          <a:r>
            <a:rPr lang="pl-PL" sz="1200" b="0" i="0" u="none" kern="1200" dirty="0" smtClean="0"/>
            <a:t>24 500 000 euro    </a:t>
          </a:r>
          <a:r>
            <a:rPr lang="pl-PL" sz="1200" kern="1200" dirty="0" smtClean="0">
              <a:latin typeface="Calibri" pitchFamily="34" charset="0"/>
            </a:rPr>
            <a:t> </a:t>
          </a:r>
          <a:endParaRPr lang="pl-PL" sz="1200" kern="1200" dirty="0">
            <a:latin typeface="Calibri" pitchFamily="34" charset="0"/>
          </a:endParaRPr>
        </a:p>
      </dsp:txBody>
      <dsp:txXfrm>
        <a:off x="2905748" y="1864140"/>
        <a:ext cx="5115830" cy="944171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4D2DFD-F1C6-4EC2-A2C1-C4045AEA141E}">
      <dsp:nvSpPr>
        <dsp:cNvPr id="0" name=""/>
        <dsp:cNvSpPr/>
      </dsp:nvSpPr>
      <dsp:spPr>
        <a:xfrm>
          <a:off x="0" y="1250659"/>
          <a:ext cx="2292912" cy="1961457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Oś 8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Rynek pracy</a:t>
          </a:r>
          <a:endParaRPr lang="pl-PL" sz="1400" b="1" kern="1200" dirty="0">
            <a:latin typeface="Calibri" pitchFamily="34" charset="0"/>
          </a:endParaRPr>
        </a:p>
      </dsp:txBody>
      <dsp:txXfrm>
        <a:off x="0" y="1250659"/>
        <a:ext cx="2292912" cy="1961457"/>
      </dsp:txXfrm>
    </dsp:sp>
    <dsp:sp modelId="{F6EE6C72-8858-490F-810A-EEFF3DAB7E4A}">
      <dsp:nvSpPr>
        <dsp:cNvPr id="0" name=""/>
        <dsp:cNvSpPr/>
      </dsp:nvSpPr>
      <dsp:spPr>
        <a:xfrm rot="17942863">
          <a:off x="1873104" y="1500480"/>
          <a:ext cx="1632029" cy="35068"/>
        </a:xfrm>
        <a:custGeom>
          <a:avLst/>
          <a:gdLst/>
          <a:ahLst/>
          <a:cxnLst/>
          <a:rect l="0" t="0" r="0" b="0"/>
          <a:pathLst>
            <a:path>
              <a:moveTo>
                <a:pt x="0" y="17534"/>
              </a:moveTo>
              <a:lnTo>
                <a:pt x="1632029" y="175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600" kern="1200"/>
        </a:p>
      </dsp:txBody>
      <dsp:txXfrm rot="17942863">
        <a:off x="2648318" y="1477214"/>
        <a:ext cx="81601" cy="81601"/>
      </dsp:txXfrm>
    </dsp:sp>
    <dsp:sp modelId="{09DD7597-F989-4463-99C0-7EFDA595F79D}">
      <dsp:nvSpPr>
        <dsp:cNvPr id="0" name=""/>
        <dsp:cNvSpPr/>
      </dsp:nvSpPr>
      <dsp:spPr>
        <a:xfrm>
          <a:off x="3085325" y="593481"/>
          <a:ext cx="5292103" cy="422320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Zapewnienie dostępu do zatrudnienia (PI 8.i) - </a:t>
          </a:r>
          <a:r>
            <a:rPr lang="pl-PL" sz="1200" b="0" i="0" u="none" kern="1200" dirty="0" smtClean="0"/>
            <a:t>107 891 </a:t>
          </a:r>
          <a:r>
            <a:rPr lang="pl-PL" sz="1200" b="0" i="0" u="none" kern="1200" dirty="0" smtClean="0"/>
            <a:t>339 </a:t>
          </a:r>
          <a:r>
            <a:rPr lang="pl-PL" sz="1200" b="0" i="0" u="none" kern="1200" dirty="0" smtClean="0"/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085325" y="593481"/>
        <a:ext cx="5292103" cy="422320"/>
      </dsp:txXfrm>
    </dsp:sp>
    <dsp:sp modelId="{5FE2471B-45ED-4531-B6DB-3A04644C0349}">
      <dsp:nvSpPr>
        <dsp:cNvPr id="0" name=""/>
        <dsp:cNvSpPr/>
      </dsp:nvSpPr>
      <dsp:spPr>
        <a:xfrm rot="19047621">
          <a:off x="2154571" y="1858473"/>
          <a:ext cx="1051266" cy="35068"/>
        </a:xfrm>
        <a:custGeom>
          <a:avLst/>
          <a:gdLst/>
          <a:ahLst/>
          <a:cxnLst/>
          <a:rect l="0" t="0" r="0" b="0"/>
          <a:pathLst>
            <a:path>
              <a:moveTo>
                <a:pt x="0" y="17534"/>
              </a:moveTo>
              <a:lnTo>
                <a:pt x="1051266" y="175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 rot="19047621">
        <a:off x="2653922" y="1849725"/>
        <a:ext cx="52563" cy="52563"/>
      </dsp:txXfrm>
    </dsp:sp>
    <dsp:sp modelId="{60DAEB24-E927-43D5-A35D-FCF6764637E6}">
      <dsp:nvSpPr>
        <dsp:cNvPr id="0" name=""/>
        <dsp:cNvSpPr/>
      </dsp:nvSpPr>
      <dsp:spPr>
        <a:xfrm>
          <a:off x="3067496" y="1270482"/>
          <a:ext cx="5321943" cy="500288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Samozatrudnienie, przedsiębiorczość oraz tworzenie nowych miejsc pracy </a:t>
          </a:r>
          <a:br>
            <a:rPr lang="pl-PL" sz="1200" kern="1200" dirty="0" smtClean="0">
              <a:latin typeface="Calibri" pitchFamily="34" charset="0"/>
            </a:rPr>
          </a:br>
          <a:r>
            <a:rPr lang="pl-PL" sz="1200" kern="1200" dirty="0" smtClean="0">
              <a:latin typeface="Calibri" pitchFamily="34" charset="0"/>
            </a:rPr>
            <a:t>(PI 8.iii) - </a:t>
          </a:r>
          <a:r>
            <a:rPr lang="pl-PL" sz="1200" b="0" i="0" u="none" kern="1200" dirty="0" smtClean="0"/>
            <a:t>55 000 </a:t>
          </a:r>
          <a:r>
            <a:rPr lang="pl-PL" sz="1200" b="0" i="0" u="none" kern="1200" dirty="0" smtClean="0"/>
            <a:t>000 </a:t>
          </a:r>
          <a:r>
            <a:rPr lang="pl-PL" sz="1200" b="0" i="0" u="none" kern="1200" dirty="0" smtClean="0"/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067496" y="1270482"/>
        <a:ext cx="5321943" cy="500288"/>
      </dsp:txXfrm>
    </dsp:sp>
    <dsp:sp modelId="{31AA540E-AC40-4F40-86F4-4D3286573D09}">
      <dsp:nvSpPr>
        <dsp:cNvPr id="0" name=""/>
        <dsp:cNvSpPr/>
      </dsp:nvSpPr>
      <dsp:spPr>
        <a:xfrm rot="21548340">
          <a:off x="2292869" y="2208010"/>
          <a:ext cx="777685" cy="35068"/>
        </a:xfrm>
        <a:custGeom>
          <a:avLst/>
          <a:gdLst/>
          <a:ahLst/>
          <a:cxnLst/>
          <a:rect l="0" t="0" r="0" b="0"/>
          <a:pathLst>
            <a:path>
              <a:moveTo>
                <a:pt x="0" y="17534"/>
              </a:moveTo>
              <a:lnTo>
                <a:pt x="777685" y="175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 rot="21548340">
        <a:off x="2662269" y="2206102"/>
        <a:ext cx="38884" cy="38884"/>
      </dsp:txXfrm>
    </dsp:sp>
    <dsp:sp modelId="{BFB6A9BC-1BCD-4FE4-B90F-DDDC7B87C90E}">
      <dsp:nvSpPr>
        <dsp:cNvPr id="0" name=""/>
        <dsp:cNvSpPr/>
      </dsp:nvSpPr>
      <dsp:spPr>
        <a:xfrm>
          <a:off x="3070510" y="1961792"/>
          <a:ext cx="5318929" cy="515818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Godzenie życia zawodowego i prywatnego (PI 8.iv) - </a:t>
          </a:r>
          <a:r>
            <a:rPr lang="pl-PL" sz="1200" b="0" i="0" u="none" kern="1200" dirty="0" smtClean="0"/>
            <a:t>39 143 </a:t>
          </a:r>
          <a:r>
            <a:rPr lang="pl-PL" sz="1200" b="0" i="0" u="none" kern="1200" dirty="0" smtClean="0"/>
            <a:t>944 </a:t>
          </a:r>
          <a:r>
            <a:rPr lang="pl-PL" sz="1200" b="0" i="0" u="none" kern="1200" dirty="0" smtClean="0"/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070510" y="1961792"/>
        <a:ext cx="5318929" cy="515818"/>
      </dsp:txXfrm>
    </dsp:sp>
    <dsp:sp modelId="{CF4A6D1B-E90A-40B7-8E44-713D3F409C4B}">
      <dsp:nvSpPr>
        <dsp:cNvPr id="0" name=""/>
        <dsp:cNvSpPr/>
      </dsp:nvSpPr>
      <dsp:spPr>
        <a:xfrm rot="2423751">
          <a:off x="2171810" y="2543038"/>
          <a:ext cx="1015901" cy="35068"/>
        </a:xfrm>
        <a:custGeom>
          <a:avLst/>
          <a:gdLst/>
          <a:ahLst/>
          <a:cxnLst/>
          <a:rect l="0" t="0" r="0" b="0"/>
          <a:pathLst>
            <a:path>
              <a:moveTo>
                <a:pt x="0" y="17534"/>
              </a:moveTo>
              <a:lnTo>
                <a:pt x="1015901" y="175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/>
        </a:p>
      </dsp:txBody>
      <dsp:txXfrm rot="2423751">
        <a:off x="2654363" y="2535175"/>
        <a:ext cx="50795" cy="50795"/>
      </dsp:txXfrm>
    </dsp:sp>
    <dsp:sp modelId="{F65BE2F9-793A-47FA-8556-C1D9715F1186}">
      <dsp:nvSpPr>
        <dsp:cNvPr id="0" name=""/>
        <dsp:cNvSpPr/>
      </dsp:nvSpPr>
      <dsp:spPr>
        <a:xfrm>
          <a:off x="3066608" y="2625056"/>
          <a:ext cx="5319253" cy="52940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Adaptacja pracowników, przedsiębiorstw i przedsiębiorców do zmian </a:t>
          </a:r>
          <a:br>
            <a:rPr lang="pl-PL" sz="1200" kern="1200" dirty="0" smtClean="0">
              <a:latin typeface="Calibri" pitchFamily="34" charset="0"/>
            </a:rPr>
          </a:br>
          <a:r>
            <a:rPr lang="pl-PL" sz="1200" kern="1200" dirty="0" smtClean="0">
              <a:latin typeface="Calibri" pitchFamily="34" charset="0"/>
            </a:rPr>
            <a:t>(PI 8.v</a:t>
          </a:r>
          <a:r>
            <a:rPr lang="pl-PL" sz="1200" kern="1200" baseline="0" dirty="0" smtClean="0">
              <a:latin typeface="Calibri" pitchFamily="34" charset="0"/>
            </a:rPr>
            <a:t>) - </a:t>
          </a:r>
          <a:r>
            <a:rPr lang="pl-PL" sz="1200" b="0" i="0" u="none" kern="1200" dirty="0" smtClean="0"/>
            <a:t>24 000 </a:t>
          </a:r>
          <a:r>
            <a:rPr lang="pl-PL" sz="1200" b="0" i="0" u="none" kern="1200" dirty="0" smtClean="0"/>
            <a:t>000 </a:t>
          </a:r>
          <a:r>
            <a:rPr lang="pl-PL" sz="1200" b="0" i="0" u="none" kern="1200" dirty="0" smtClean="0"/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066608" y="2625056"/>
        <a:ext cx="5319253" cy="529403"/>
      </dsp:txXfrm>
    </dsp:sp>
    <dsp:sp modelId="{733EE196-7814-4519-B00E-58AD253AF152}">
      <dsp:nvSpPr>
        <dsp:cNvPr id="0" name=""/>
        <dsp:cNvSpPr/>
      </dsp:nvSpPr>
      <dsp:spPr>
        <a:xfrm rot="3633099">
          <a:off x="1895259" y="2895016"/>
          <a:ext cx="1564452" cy="35068"/>
        </a:xfrm>
        <a:custGeom>
          <a:avLst/>
          <a:gdLst/>
          <a:ahLst/>
          <a:cxnLst/>
          <a:rect l="0" t="0" r="0" b="0"/>
          <a:pathLst>
            <a:path>
              <a:moveTo>
                <a:pt x="0" y="17534"/>
              </a:moveTo>
              <a:lnTo>
                <a:pt x="1564452" y="175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700" kern="1200"/>
        </a:p>
      </dsp:txBody>
      <dsp:txXfrm rot="3633099">
        <a:off x="2638374" y="2873438"/>
        <a:ext cx="78222" cy="78222"/>
      </dsp:txXfrm>
    </dsp:sp>
    <dsp:sp modelId="{800F4603-4DCE-408E-BC55-EE4C35BCA01C}">
      <dsp:nvSpPr>
        <dsp:cNvPr id="0" name=""/>
        <dsp:cNvSpPr/>
      </dsp:nvSpPr>
      <dsp:spPr>
        <a:xfrm>
          <a:off x="3062058" y="3414481"/>
          <a:ext cx="5327381" cy="358462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Aktywne i zdrowe starzenie się (PI 8.vi) - </a:t>
          </a:r>
          <a:r>
            <a:rPr lang="pl-PL" sz="1200" b="0" i="0" u="none" kern="1200" dirty="0" smtClean="0"/>
            <a:t>28 287 </a:t>
          </a:r>
          <a:r>
            <a:rPr lang="pl-PL" sz="1200" b="0" i="0" u="none" kern="1200" dirty="0" smtClean="0"/>
            <a:t>888 </a:t>
          </a:r>
          <a:r>
            <a:rPr lang="pl-PL" sz="1200" b="0" i="0" u="none" kern="1200" dirty="0" smtClean="0"/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062058" y="3414481"/>
        <a:ext cx="5327381" cy="35846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4D2DFD-F1C6-4EC2-A2C1-C4045AEA141E}">
      <dsp:nvSpPr>
        <dsp:cNvPr id="0" name=""/>
        <dsp:cNvSpPr/>
      </dsp:nvSpPr>
      <dsp:spPr>
        <a:xfrm>
          <a:off x="217948" y="752698"/>
          <a:ext cx="2673789" cy="133689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Oś 9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Włączenie społeczne</a:t>
          </a:r>
          <a:endParaRPr lang="pl-PL" sz="1400" b="1" kern="1200" dirty="0">
            <a:latin typeface="Calibri" pitchFamily="34" charset="0"/>
          </a:endParaRPr>
        </a:p>
      </dsp:txBody>
      <dsp:txXfrm>
        <a:off x="217948" y="752698"/>
        <a:ext cx="2673789" cy="1336894"/>
      </dsp:txXfrm>
    </dsp:sp>
    <dsp:sp modelId="{F6EE6C72-8858-490F-810A-EEFF3DAB7E4A}">
      <dsp:nvSpPr>
        <dsp:cNvPr id="0" name=""/>
        <dsp:cNvSpPr/>
      </dsp:nvSpPr>
      <dsp:spPr>
        <a:xfrm rot="19185394">
          <a:off x="2746074" y="988018"/>
          <a:ext cx="1230815" cy="71103"/>
        </a:xfrm>
        <a:custGeom>
          <a:avLst/>
          <a:gdLst/>
          <a:ahLst/>
          <a:cxnLst/>
          <a:rect l="0" t="0" r="0" b="0"/>
          <a:pathLst>
            <a:path>
              <a:moveTo>
                <a:pt x="0" y="35551"/>
              </a:moveTo>
              <a:lnTo>
                <a:pt x="1230815" y="355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600" kern="1200"/>
        </a:p>
      </dsp:txBody>
      <dsp:txXfrm rot="19185394">
        <a:off x="3330712" y="992799"/>
        <a:ext cx="61540" cy="61540"/>
      </dsp:txXfrm>
    </dsp:sp>
    <dsp:sp modelId="{09DD7597-F989-4463-99C0-7EFDA595F79D}">
      <dsp:nvSpPr>
        <dsp:cNvPr id="0" name=""/>
        <dsp:cNvSpPr/>
      </dsp:nvSpPr>
      <dsp:spPr>
        <a:xfrm>
          <a:off x="3831227" y="474905"/>
          <a:ext cx="3868224" cy="302178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0" kern="1200" dirty="0" smtClean="0">
              <a:latin typeface="Calibri" pitchFamily="34" charset="0"/>
            </a:rPr>
            <a:t>Aktywna integracja (PI 9.i) - </a:t>
          </a:r>
          <a:r>
            <a:rPr lang="pl-PL" sz="1200" b="0" i="0" u="none" kern="1200" dirty="0" smtClean="0"/>
            <a:t>100 926 </a:t>
          </a:r>
          <a:r>
            <a:rPr lang="pl-PL" sz="1200" b="0" i="0" u="none" kern="1200" dirty="0" smtClean="0"/>
            <a:t>219 </a:t>
          </a:r>
          <a:r>
            <a:rPr lang="pl-PL" sz="1200" b="0" i="0" u="none" kern="1200" dirty="0" smtClean="0"/>
            <a:t>euro</a:t>
          </a:r>
          <a:endParaRPr lang="pl-PL" sz="1200" b="0" kern="1200" dirty="0">
            <a:latin typeface="Calibri" pitchFamily="34" charset="0"/>
          </a:endParaRPr>
        </a:p>
      </dsp:txBody>
      <dsp:txXfrm>
        <a:off x="3831227" y="474905"/>
        <a:ext cx="3868224" cy="302178"/>
      </dsp:txXfrm>
    </dsp:sp>
    <dsp:sp modelId="{5FE2471B-45ED-4531-B6DB-3A04644C0349}">
      <dsp:nvSpPr>
        <dsp:cNvPr id="0" name=""/>
        <dsp:cNvSpPr/>
      </dsp:nvSpPr>
      <dsp:spPr>
        <a:xfrm rot="20484404">
          <a:off x="2870036" y="1253024"/>
          <a:ext cx="831555" cy="71103"/>
        </a:xfrm>
        <a:custGeom>
          <a:avLst/>
          <a:gdLst/>
          <a:ahLst/>
          <a:cxnLst/>
          <a:rect l="0" t="0" r="0" b="0"/>
          <a:pathLst>
            <a:path>
              <a:moveTo>
                <a:pt x="0" y="35551"/>
              </a:moveTo>
              <a:lnTo>
                <a:pt x="831555" y="355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 rot="20484404">
        <a:off x="3265025" y="1267787"/>
        <a:ext cx="41577" cy="41577"/>
      </dsp:txXfrm>
    </dsp:sp>
    <dsp:sp modelId="{60DAEB24-E927-43D5-A35D-FCF6764637E6}">
      <dsp:nvSpPr>
        <dsp:cNvPr id="0" name=""/>
        <dsp:cNvSpPr/>
      </dsp:nvSpPr>
      <dsp:spPr>
        <a:xfrm>
          <a:off x="3679890" y="934716"/>
          <a:ext cx="4743783" cy="442578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Dostęp do wysokiej jakości usług, w tym opieki zdrowotnej i usług społecznych (PI 9.iv) - </a:t>
          </a:r>
          <a:r>
            <a:rPr lang="pl-PL" sz="1200" b="0" i="0" u="none" kern="1200" dirty="0" smtClean="0"/>
            <a:t>35 000 </a:t>
          </a:r>
          <a:r>
            <a:rPr lang="pl-PL" sz="1200" b="0" i="0" u="none" kern="1200" dirty="0" smtClean="0"/>
            <a:t>000 euro</a:t>
          </a:r>
          <a:endParaRPr lang="pl-PL" sz="1200" kern="1200" dirty="0">
            <a:latin typeface="Calibri" pitchFamily="34" charset="0"/>
          </a:endParaRPr>
        </a:p>
      </dsp:txBody>
      <dsp:txXfrm>
        <a:off x="3679890" y="934716"/>
        <a:ext cx="4743783" cy="442578"/>
      </dsp:txXfrm>
    </dsp:sp>
    <dsp:sp modelId="{31AA540E-AC40-4F40-86F4-4D3286573D09}">
      <dsp:nvSpPr>
        <dsp:cNvPr id="0" name=""/>
        <dsp:cNvSpPr/>
      </dsp:nvSpPr>
      <dsp:spPr>
        <a:xfrm rot="1188580">
          <a:off x="2864463" y="1541790"/>
          <a:ext cx="921791" cy="71103"/>
        </a:xfrm>
        <a:custGeom>
          <a:avLst/>
          <a:gdLst/>
          <a:ahLst/>
          <a:cxnLst/>
          <a:rect l="0" t="0" r="0" b="0"/>
          <a:pathLst>
            <a:path>
              <a:moveTo>
                <a:pt x="0" y="35551"/>
              </a:moveTo>
              <a:lnTo>
                <a:pt x="921791" y="355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 rot="1188580">
        <a:off x="3302314" y="1554297"/>
        <a:ext cx="46089" cy="46089"/>
      </dsp:txXfrm>
    </dsp:sp>
    <dsp:sp modelId="{BFB6A9BC-1BCD-4FE4-B90F-DDDC7B87C90E}">
      <dsp:nvSpPr>
        <dsp:cNvPr id="0" name=""/>
        <dsp:cNvSpPr/>
      </dsp:nvSpPr>
      <dsp:spPr>
        <a:xfrm>
          <a:off x="3758981" y="1558779"/>
          <a:ext cx="4369720" cy="34951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Wspieranie gospodarki społecznej (PI 9.v) - </a:t>
          </a:r>
          <a:r>
            <a:rPr lang="pl-PL" sz="1200" b="0" i="0" u="none" kern="1200" dirty="0" smtClean="0"/>
            <a:t>8 000 </a:t>
          </a:r>
          <a:r>
            <a:rPr lang="pl-PL" sz="1200" b="0" i="0" u="none" kern="1200" dirty="0" err="1" smtClean="0"/>
            <a:t>000</a:t>
          </a:r>
          <a:r>
            <a:rPr lang="pl-PL" sz="1200" b="0" i="0" u="none" kern="1200" dirty="0" smtClean="0"/>
            <a:t> </a:t>
          </a:r>
          <a:r>
            <a:rPr lang="pl-PL" sz="1200" b="0" i="0" u="none" kern="1200" dirty="0" smtClean="0"/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758981" y="1558779"/>
        <a:ext cx="4369720" cy="349517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4D2DFD-F1C6-4EC2-A2C1-C4045AEA141E}">
      <dsp:nvSpPr>
        <dsp:cNvPr id="0" name=""/>
        <dsp:cNvSpPr/>
      </dsp:nvSpPr>
      <dsp:spPr>
        <a:xfrm>
          <a:off x="552984" y="937160"/>
          <a:ext cx="2573044" cy="186699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Oś 10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latin typeface="Calibri" pitchFamily="34" charset="0"/>
            </a:rPr>
            <a:t>Edukacja</a:t>
          </a:r>
          <a:endParaRPr lang="pl-PL" sz="1400" b="1" kern="1200" dirty="0">
            <a:latin typeface="Calibri" pitchFamily="34" charset="0"/>
          </a:endParaRPr>
        </a:p>
      </dsp:txBody>
      <dsp:txXfrm>
        <a:off x="552984" y="937160"/>
        <a:ext cx="2573044" cy="1866991"/>
      </dsp:txXfrm>
    </dsp:sp>
    <dsp:sp modelId="{F6EE6C72-8858-490F-810A-EEFF3DAB7E4A}">
      <dsp:nvSpPr>
        <dsp:cNvPr id="0" name=""/>
        <dsp:cNvSpPr/>
      </dsp:nvSpPr>
      <dsp:spPr>
        <a:xfrm rot="17176717">
          <a:off x="2727038" y="1307640"/>
          <a:ext cx="1108782" cy="61699"/>
        </a:xfrm>
        <a:custGeom>
          <a:avLst/>
          <a:gdLst/>
          <a:ahLst/>
          <a:cxnLst/>
          <a:rect l="0" t="0" r="0" b="0"/>
          <a:pathLst>
            <a:path>
              <a:moveTo>
                <a:pt x="0" y="30849"/>
              </a:moveTo>
              <a:lnTo>
                <a:pt x="1108782" y="308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600" kern="1200"/>
        </a:p>
      </dsp:txBody>
      <dsp:txXfrm rot="17176717">
        <a:off x="3253710" y="1310770"/>
        <a:ext cx="55439" cy="55439"/>
      </dsp:txXfrm>
    </dsp:sp>
    <dsp:sp modelId="{09DD7597-F989-4463-99C0-7EFDA595F79D}">
      <dsp:nvSpPr>
        <dsp:cNvPr id="0" name=""/>
        <dsp:cNvSpPr/>
      </dsp:nvSpPr>
      <dsp:spPr>
        <a:xfrm>
          <a:off x="3436830" y="468718"/>
          <a:ext cx="5369242" cy="675212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0" kern="1200" dirty="0" smtClean="0">
              <a:latin typeface="Calibri" pitchFamily="34" charset="0"/>
            </a:rPr>
            <a:t>Zapewnienie równego dostępu do wysokiej jakości edukacji przedszkolnej, podstawowej, gimnazjalnej i ponadgimnazjalnej (PI 10.i) - </a:t>
          </a:r>
          <a:r>
            <a:rPr lang="pl-PL" sz="1200" b="0" i="0" u="none" kern="1200" dirty="0" smtClean="0"/>
            <a:t>79 000 </a:t>
          </a:r>
          <a:r>
            <a:rPr lang="pl-PL" sz="1200" b="0" i="0" u="none" kern="1200" dirty="0" smtClean="0"/>
            <a:t>000 </a:t>
          </a:r>
          <a:r>
            <a:rPr lang="pl-PL" sz="1200" b="0" i="0" u="none" kern="1200" dirty="0" smtClean="0"/>
            <a:t>euro</a:t>
          </a:r>
          <a:endParaRPr lang="pl-PL" sz="1200" b="0" kern="1200" dirty="0">
            <a:latin typeface="Calibri" pitchFamily="34" charset="0"/>
          </a:endParaRPr>
        </a:p>
      </dsp:txBody>
      <dsp:txXfrm>
        <a:off x="3436830" y="468718"/>
        <a:ext cx="5369242" cy="675212"/>
      </dsp:txXfrm>
    </dsp:sp>
    <dsp:sp modelId="{31AA540E-AC40-4F40-86F4-4D3286573D09}">
      <dsp:nvSpPr>
        <dsp:cNvPr id="0" name=""/>
        <dsp:cNvSpPr/>
      </dsp:nvSpPr>
      <dsp:spPr>
        <a:xfrm rot="21206851">
          <a:off x="3123169" y="1789846"/>
          <a:ext cx="875627" cy="61699"/>
        </a:xfrm>
        <a:custGeom>
          <a:avLst/>
          <a:gdLst/>
          <a:ahLst/>
          <a:cxnLst/>
          <a:rect l="0" t="0" r="0" b="0"/>
          <a:pathLst>
            <a:path>
              <a:moveTo>
                <a:pt x="0" y="30849"/>
              </a:moveTo>
              <a:lnTo>
                <a:pt x="875627" y="308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00" kern="1200"/>
        </a:p>
      </dsp:txBody>
      <dsp:txXfrm rot="21206851">
        <a:off x="3539092" y="1798804"/>
        <a:ext cx="43781" cy="43781"/>
      </dsp:txXfrm>
    </dsp:sp>
    <dsp:sp modelId="{BFB6A9BC-1BCD-4FE4-B90F-DDDC7B87C90E}">
      <dsp:nvSpPr>
        <dsp:cNvPr id="0" name=""/>
        <dsp:cNvSpPr/>
      </dsp:nvSpPr>
      <dsp:spPr>
        <a:xfrm>
          <a:off x="3995936" y="1512168"/>
          <a:ext cx="4608110" cy="51713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Poprawa dostępności i wspieranie uczenia się przez całe życie (PI 10.iii) </a:t>
          </a:r>
          <a:br>
            <a:rPr lang="pl-PL" sz="1200" kern="1200" dirty="0" smtClean="0">
              <a:latin typeface="Calibri" pitchFamily="34" charset="0"/>
            </a:rPr>
          </a:br>
          <a:r>
            <a:rPr lang="pl-PL" sz="1200" kern="1200" dirty="0" smtClean="0">
              <a:latin typeface="Calibri" pitchFamily="34" charset="0"/>
            </a:rPr>
            <a:t>- </a:t>
          </a:r>
          <a:r>
            <a:rPr lang="pl-PL" sz="1200" b="0" i="0" u="none" kern="1200" dirty="0" smtClean="0"/>
            <a:t>17 899 </a:t>
          </a:r>
          <a:r>
            <a:rPr lang="pl-PL" sz="1200" b="0" i="0" u="none" kern="1200" dirty="0" smtClean="0"/>
            <a:t>897 </a:t>
          </a:r>
          <a:r>
            <a:rPr lang="pl-PL" sz="1200" b="0" i="0" u="none" kern="1200" dirty="0" smtClean="0"/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995936" y="1512168"/>
        <a:ext cx="4608110" cy="517133"/>
      </dsp:txXfrm>
    </dsp:sp>
    <dsp:sp modelId="{CF4A6D1B-E90A-40B7-8E44-713D3F409C4B}">
      <dsp:nvSpPr>
        <dsp:cNvPr id="0" name=""/>
        <dsp:cNvSpPr/>
      </dsp:nvSpPr>
      <dsp:spPr>
        <a:xfrm rot="4220806">
          <a:off x="2816455" y="2279088"/>
          <a:ext cx="932911" cy="61699"/>
        </a:xfrm>
        <a:custGeom>
          <a:avLst/>
          <a:gdLst/>
          <a:ahLst/>
          <a:cxnLst/>
          <a:rect l="0" t="0" r="0" b="0"/>
          <a:pathLst>
            <a:path>
              <a:moveTo>
                <a:pt x="0" y="30849"/>
              </a:moveTo>
              <a:lnTo>
                <a:pt x="932911" y="308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/>
        </a:p>
      </dsp:txBody>
      <dsp:txXfrm rot="4220806">
        <a:off x="3259587" y="2286615"/>
        <a:ext cx="46645" cy="46645"/>
      </dsp:txXfrm>
    </dsp:sp>
    <dsp:sp modelId="{F65BE2F9-793A-47FA-8556-C1D9715F1186}">
      <dsp:nvSpPr>
        <dsp:cNvPr id="0" name=""/>
        <dsp:cNvSpPr/>
      </dsp:nvSpPr>
      <dsp:spPr>
        <a:xfrm>
          <a:off x="3439792" y="2366760"/>
          <a:ext cx="5571564" cy="764920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Calibri" pitchFamily="34" charset="0"/>
            </a:rPr>
            <a:t>Dostosowanie systemów kształcenia i szkolenia zawodowego do potrzeb rynku pracy </a:t>
          </a:r>
          <a:br>
            <a:rPr lang="pl-PL" sz="1200" kern="1200" dirty="0" smtClean="0">
              <a:latin typeface="Calibri" pitchFamily="34" charset="0"/>
            </a:rPr>
          </a:br>
          <a:r>
            <a:rPr lang="pl-PL" sz="1200" kern="1200" dirty="0" smtClean="0">
              <a:latin typeface="Calibri" pitchFamily="34" charset="0"/>
            </a:rPr>
            <a:t>(PI 10.3iv) - </a:t>
          </a:r>
          <a:r>
            <a:rPr lang="pl-PL" sz="1200" b="0" i="0" u="none" kern="1200" dirty="0" smtClean="0"/>
            <a:t>59 281 </a:t>
          </a:r>
          <a:r>
            <a:rPr lang="pl-PL" sz="1200" b="0" i="0" u="none" kern="1200" dirty="0" smtClean="0"/>
            <a:t>196 </a:t>
          </a:r>
          <a:r>
            <a:rPr lang="pl-PL" sz="1200" b="0" i="0" u="none" kern="1200" dirty="0" smtClean="0"/>
            <a:t>euro</a:t>
          </a:r>
          <a:endParaRPr lang="pl-PL" sz="1200" kern="1200" dirty="0">
            <a:latin typeface="Calibri" pitchFamily="34" charset="0"/>
          </a:endParaRPr>
        </a:p>
      </dsp:txBody>
      <dsp:txXfrm>
        <a:off x="3439792" y="2366760"/>
        <a:ext cx="5571564" cy="764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47D7E-E1AE-44CA-8AD9-818990EB5967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12FF2-7DDC-4FF6-BF41-F57EA27FE154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Regionalny Program Operacyjny</a:t>
            </a:r>
            <a:r>
              <a:rPr lang="pl-PL" baseline="0" dirty="0" smtClean="0"/>
              <a:t> Województwa Dolnośląskiego 2014-2020 został podzielony na 11 Osi priorytetowych. Wsparcie Unii Europejskiej na realizacje zaplanowanych działań wynosi </a:t>
            </a:r>
            <a:br>
              <a:rPr lang="pl-PL" baseline="0" dirty="0" smtClean="0"/>
            </a:br>
            <a:r>
              <a:rPr lang="pl-PL" b="1" u="sng" baseline="0" dirty="0" smtClean="0"/>
              <a:t>2 252 546 589 euro.</a:t>
            </a:r>
            <a:endParaRPr lang="pl-PL" b="1" u="sng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Regionalny Program Operacyjny</a:t>
            </a:r>
            <a:r>
              <a:rPr lang="pl-PL" baseline="0" dirty="0" smtClean="0"/>
              <a:t> Województwa Dolnośląskiego 2014-2020 został podzielony na 11 Osi priorytetowych. Wsparcie Unii Europejskiej na realizacje zaplanowanych działań wynosi </a:t>
            </a:r>
            <a:br>
              <a:rPr lang="pl-PL" baseline="0" dirty="0" smtClean="0"/>
            </a:br>
            <a:r>
              <a:rPr lang="pl-PL" b="1" u="sng" baseline="0" dirty="0" smtClean="0"/>
              <a:t>2 252 546 589 euro.</a:t>
            </a:r>
            <a:endParaRPr lang="pl-PL" b="1" u="sng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Pierwsza oś priorytetowa</a:t>
            </a:r>
            <a:r>
              <a:rPr lang="pl-PL" baseline="0" dirty="0" smtClean="0"/>
              <a:t> zawiera 5 priorytetów inwestycyjnych. Na realizacje działań w jej ramach przeznaczono najwięcej środków finansowych w ramach RPO WD 2014-2020.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1 osi priorytetowej. Dotyczy to wszystkich pozostały osi i wspieranych w ich ramach działań.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Druga oś priorytetowa zawiera 1 priorytet inwestycyjny. Jest jedną z najmniej dofinansowanych</a:t>
            </a:r>
            <a:r>
              <a:rPr lang="pl-PL" baseline="0" dirty="0" smtClean="0"/>
              <a:t> osi w ramach RPO WD 2014-2020.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1 osi priorytetowej. Dotyczy to wszystkich pozostały osi i wspieranych w ich ramach działań.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6</a:t>
            </a:fld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Trzecia</a:t>
            </a:r>
            <a:r>
              <a:rPr lang="pl-PL" baseline="0" dirty="0" smtClean="0"/>
              <a:t> </a:t>
            </a:r>
            <a:r>
              <a:rPr lang="pl-PL" dirty="0" smtClean="0"/>
              <a:t>oś priorytetowa zawiera 5 priorytetów inwestycyjnych. Jest drugą co do wielkości osią pod względem nakładów finansowych</a:t>
            </a:r>
            <a:r>
              <a:rPr lang="pl-PL" baseline="0" dirty="0" smtClean="0"/>
              <a:t> w ramach RPO WD 2014-2020.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3 osi priorytetowej.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Czwarta oś priorytetowa zawiera 5 priorytetów inwestycyjnych. Jest piątą pod względem wielkości</a:t>
            </a:r>
            <a:r>
              <a:rPr lang="pl-PL" baseline="0" dirty="0" smtClean="0"/>
              <a:t> </a:t>
            </a:r>
            <a:r>
              <a:rPr lang="pl-PL" dirty="0" smtClean="0"/>
              <a:t>nakładów finansowych</a:t>
            </a:r>
            <a:r>
              <a:rPr lang="pl-PL" baseline="0" dirty="0" smtClean="0"/>
              <a:t> </a:t>
            </a:r>
            <a:r>
              <a:rPr lang="pl-PL" dirty="0" smtClean="0"/>
              <a:t>osią </a:t>
            </a:r>
            <a:r>
              <a:rPr lang="pl-PL" baseline="0" dirty="0" smtClean="0"/>
              <a:t>w ramach RPO WD 2014-2020.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4 osi priorytetowej.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baseline="0" dirty="0" smtClean="0"/>
              <a:t>Piąta </a:t>
            </a:r>
            <a:r>
              <a:rPr lang="pl-PL" dirty="0" smtClean="0"/>
              <a:t>oś priorytetowa zawiera 2 priorytety inwestycyjne. Jest trzecią co do wielkości osią pod względem nakładów finansowych</a:t>
            </a:r>
            <a:r>
              <a:rPr lang="pl-PL" baseline="0" dirty="0" smtClean="0"/>
              <a:t> w ramach RPO WD 2014-2020.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4 osi priorytetowej.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12</a:t>
            </a:fld>
            <a:endParaRPr 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Szósta oś priorytetowa zawiera 3 priorytety inwestycyjne. Jest szóstą pod względem wielkości</a:t>
            </a:r>
            <a:r>
              <a:rPr lang="pl-PL" baseline="0" dirty="0" smtClean="0"/>
              <a:t> </a:t>
            </a:r>
            <a:r>
              <a:rPr lang="pl-PL" dirty="0" smtClean="0"/>
              <a:t>nakładów finansowych</a:t>
            </a:r>
            <a:r>
              <a:rPr lang="pl-PL" baseline="0" dirty="0" smtClean="0"/>
              <a:t> </a:t>
            </a:r>
            <a:r>
              <a:rPr lang="pl-PL" dirty="0" smtClean="0"/>
              <a:t>osią </a:t>
            </a:r>
            <a:r>
              <a:rPr lang="pl-PL" baseline="0" dirty="0" smtClean="0"/>
              <a:t>w ramach RPO WD 2014-2020.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13</a:t>
            </a:fld>
            <a:endParaRPr 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6 osi priorytetowej.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14</a:t>
            </a:fld>
            <a:endParaRPr 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aseline="0" dirty="0" smtClean="0"/>
              <a:t>Siódma </a:t>
            </a:r>
            <a:r>
              <a:rPr lang="pl-PL" dirty="0" smtClean="0"/>
              <a:t>oś priorytetowa zawiera 2 priorytety inwestycyjne. Jest najmniej</a:t>
            </a:r>
            <a:r>
              <a:rPr lang="pl-PL" baseline="0" dirty="0" smtClean="0"/>
              <a:t> dofinansowaną osią w ramach RPO WD 2014-2020.</a:t>
            </a:r>
            <a:r>
              <a:rPr lang="pl-PL" dirty="0" smtClean="0"/>
              <a:t> Wykazane działania nie stanowią katalogu zamkniętego,</a:t>
            </a:r>
            <a:r>
              <a:rPr lang="pl-PL" baseline="0" dirty="0" smtClean="0"/>
              <a:t> stanowią główne działania planowane do realizacji w ramach 7 osi priorytetowej.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15</a:t>
            </a:fld>
            <a:endParaRPr 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6 osi priorytetowej.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16</a:t>
            </a:fld>
            <a:endParaRPr 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Ósma oś priorytetowa zawiera 5 priorytetów inwestycyjnych. Jest czwartą pod względem wielkości</a:t>
            </a:r>
            <a:r>
              <a:rPr lang="pl-PL" baseline="0" dirty="0" smtClean="0"/>
              <a:t> </a:t>
            </a:r>
            <a:r>
              <a:rPr lang="pl-PL" dirty="0" smtClean="0"/>
              <a:t>nakładów finansowych</a:t>
            </a:r>
            <a:r>
              <a:rPr lang="pl-PL" baseline="0" dirty="0" smtClean="0"/>
              <a:t> </a:t>
            </a:r>
            <a:r>
              <a:rPr lang="pl-PL" dirty="0" smtClean="0"/>
              <a:t>osią </a:t>
            </a:r>
            <a:r>
              <a:rPr lang="pl-PL" baseline="0" dirty="0" smtClean="0"/>
              <a:t>w ramach RPO WD 2014-2020.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17</a:t>
            </a:fld>
            <a:endParaRPr lang="pl-P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8 osi priorytetowej.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18</a:t>
            </a:fld>
            <a:endParaRPr lang="pl-PL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Dziewiąta oś priorytetowa zawiera 3 priorytety inwestycyjne. Jest siódmą pod względem wielkości</a:t>
            </a:r>
            <a:r>
              <a:rPr lang="pl-PL" baseline="0" dirty="0" smtClean="0"/>
              <a:t> </a:t>
            </a:r>
            <a:r>
              <a:rPr lang="pl-PL" dirty="0" smtClean="0"/>
              <a:t>nakładów finansowych</a:t>
            </a:r>
            <a:r>
              <a:rPr lang="pl-PL" baseline="0" dirty="0" smtClean="0"/>
              <a:t> </a:t>
            </a:r>
            <a:r>
              <a:rPr lang="pl-PL" dirty="0" smtClean="0"/>
              <a:t>osią </a:t>
            </a:r>
            <a:r>
              <a:rPr lang="pl-PL" baseline="0" dirty="0" smtClean="0"/>
              <a:t>w ramach RPO WD 2014-2020.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19</a:t>
            </a:fld>
            <a:endParaRPr lang="pl-PL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9 osi priorytetowej.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20</a:t>
            </a:fld>
            <a:endParaRPr lang="pl-PL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Dziesiąta oś priorytetowa zawiera 3 priorytety inwestycyjne. Jest ósmą pod względem wielkości</a:t>
            </a:r>
            <a:r>
              <a:rPr lang="pl-PL" baseline="0" dirty="0" smtClean="0"/>
              <a:t> </a:t>
            </a:r>
            <a:r>
              <a:rPr lang="pl-PL" dirty="0" smtClean="0"/>
              <a:t>nakładów finansowych</a:t>
            </a:r>
            <a:r>
              <a:rPr lang="pl-PL" baseline="0" dirty="0" smtClean="0"/>
              <a:t> </a:t>
            </a:r>
            <a:r>
              <a:rPr lang="pl-PL" dirty="0" smtClean="0"/>
              <a:t>osią </a:t>
            </a:r>
            <a:r>
              <a:rPr lang="pl-PL" baseline="0" dirty="0" smtClean="0"/>
              <a:t>w ramach RPO WD 2014-2020. Ostatnią, 11 oś stanowi pomoc techniczna, która ma na celu </a:t>
            </a:r>
            <a:r>
              <a:rPr lang="pl-P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</a:t>
            </a:r>
            <a:r>
              <a:rPr lang="pl-P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apewnienie niezbędnych zasobów ludzkich oraz warunków zapewniających sprawne wdrażanie Regionalnego Programu Operacyjnego na Dolnym Śląsku </a:t>
            </a:r>
            <a:r>
              <a:rPr lang="pl-PL" dirty="0" smtClean="0"/>
              <a:t> </a:t>
            </a:r>
            <a:r>
              <a:rPr lang="pl-P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21</a:t>
            </a:fld>
            <a:endParaRPr lang="pl-PL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10 osi priorytetowej.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22</a:t>
            </a:fld>
            <a:endParaRPr lang="pl-PL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Wykazane działania nie stanowią katalogu zamkniętego,</a:t>
            </a:r>
            <a:r>
              <a:rPr lang="pl-PL" baseline="0" dirty="0" smtClean="0"/>
              <a:t> są to główne działania planowane do realizacji w ramach 10 osi priorytetowej.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FFAF9-57E1-4EB7-BFBB-C5682369E28F}" type="slidenum">
              <a:rPr lang="pl-PL" smtClean="0"/>
              <a:pPr/>
              <a:t>23</a:t>
            </a:fld>
            <a:endParaRPr lang="pl-PL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None/>
            </a:pPr>
            <a:r>
              <a:rPr lang="pl-PL" b="0" dirty="0" smtClean="0">
                <a:latin typeface="Calibri" pitchFamily="34" charset="0"/>
              </a:rPr>
              <a:t>Zintegrowane Inwestycje Terytorialne oznaczają:</a:t>
            </a:r>
          </a:p>
          <a:p>
            <a:pPr algn="just">
              <a:buFont typeface="Wingdings" pitchFamily="2" charset="2"/>
              <a:buNone/>
            </a:pPr>
            <a:endParaRPr lang="pl-PL" b="0" dirty="0" smtClean="0">
              <a:latin typeface="Calibri" pitchFamily="34" charset="0"/>
            </a:endParaRPr>
          </a:p>
          <a:p>
            <a:pPr marL="809625" lvl="1" indent="-352425" algn="just">
              <a:buFont typeface="Wingdings" pitchFamily="2" charset="2"/>
              <a:buChar char="Ø"/>
            </a:pPr>
            <a:r>
              <a:rPr lang="pl-PL" b="0" dirty="0" smtClean="0">
                <a:latin typeface="Calibri" pitchFamily="34" charset="0"/>
              </a:rPr>
              <a:t>łączenie działań finansowanych z dwóch funduszy – Europejskiego Funduszu Rozwoju Regionalnego oraz Europejskiego Funduszu Społecznego;</a:t>
            </a:r>
          </a:p>
          <a:p>
            <a:pPr marL="809625" lvl="1" indent="-352425" algn="just"/>
            <a:endParaRPr lang="pl-PL" b="0" dirty="0" smtClean="0">
              <a:latin typeface="Calibri" pitchFamily="34" charset="0"/>
            </a:endParaRPr>
          </a:p>
          <a:p>
            <a:pPr marL="809625" lvl="1" indent="-352425" algn="just">
              <a:buFont typeface="Wingdings" pitchFamily="2" charset="2"/>
              <a:buChar char="Ø"/>
            </a:pPr>
            <a:r>
              <a:rPr lang="pl-PL" b="0" dirty="0" smtClean="0">
                <a:latin typeface="Calibri" pitchFamily="34" charset="0"/>
              </a:rPr>
              <a:t>skierowanie wydzielonej puli środków do wskazanych obszarów w regionach – </a:t>
            </a:r>
            <a:r>
              <a:rPr lang="pl-PL" b="0" u="sng" dirty="0" smtClean="0">
                <a:latin typeface="Calibri" pitchFamily="34" charset="0"/>
              </a:rPr>
              <a:t>przede wszystkim miast wojewódzkich i powiązanych z nimi obszarów funkcjonalnych </a:t>
            </a:r>
            <a:r>
              <a:rPr lang="pl-PL" b="0" dirty="0" smtClean="0">
                <a:latin typeface="Calibri" pitchFamily="34" charset="0"/>
              </a:rPr>
              <a:t>– charakteryzujących się wspólnymi cechami społeczno-gospodarczymi i uwarunkowaniami przestrzennymi (projekty muszą realizować wspólną wizję i cele rozwojowe dla wszystkich jednostek terytorialnych z obszaru realizacji) </a:t>
            </a:r>
            <a:r>
              <a:rPr lang="pl-PL" b="0" u="sng" dirty="0" smtClean="0">
                <a:latin typeface="Calibri" pitchFamily="34" charset="0"/>
              </a:rPr>
              <a:t>oraz obszarów funkcjonalnych ośrodków regionalnych</a:t>
            </a:r>
            <a:endParaRPr lang="pl-PL" b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24</a:t>
            </a:fld>
            <a:endParaRPr lang="pl-PL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None/>
            </a:pPr>
            <a:r>
              <a:rPr lang="pl-PL" b="0" dirty="0" smtClean="0">
                <a:latin typeface="Calibri" pitchFamily="34" charset="0"/>
              </a:rPr>
              <a:t>Zintegrowane Inwestycje Terytorialne oznaczają:</a:t>
            </a:r>
          </a:p>
          <a:p>
            <a:pPr algn="just">
              <a:buFont typeface="Wingdings" pitchFamily="2" charset="2"/>
              <a:buNone/>
            </a:pPr>
            <a:endParaRPr lang="pl-PL" b="0" dirty="0" smtClean="0">
              <a:latin typeface="Calibri" pitchFamily="34" charset="0"/>
            </a:endParaRPr>
          </a:p>
          <a:p>
            <a:pPr marL="809625" lvl="1" indent="-352425" algn="just">
              <a:buFont typeface="Wingdings" pitchFamily="2" charset="2"/>
              <a:buChar char="Ø"/>
            </a:pPr>
            <a:r>
              <a:rPr lang="pl-PL" b="0" dirty="0" smtClean="0">
                <a:latin typeface="Calibri" pitchFamily="34" charset="0"/>
              </a:rPr>
              <a:t>łączenie działań finansowanych z dwóch funduszy – Europejskiego Funduszu Rozwoju Regionalnego oraz Europejskiego Funduszu Społecznego;</a:t>
            </a:r>
          </a:p>
          <a:p>
            <a:pPr marL="809625" lvl="1" indent="-352425" algn="just"/>
            <a:endParaRPr lang="pl-PL" b="0" dirty="0" smtClean="0">
              <a:latin typeface="Calibri" pitchFamily="34" charset="0"/>
            </a:endParaRPr>
          </a:p>
          <a:p>
            <a:pPr marL="809625" lvl="1" indent="-352425" algn="just">
              <a:buFont typeface="Wingdings" pitchFamily="2" charset="2"/>
              <a:buChar char="Ø"/>
            </a:pPr>
            <a:r>
              <a:rPr lang="pl-PL" b="0" dirty="0" smtClean="0">
                <a:latin typeface="Calibri" pitchFamily="34" charset="0"/>
              </a:rPr>
              <a:t>skierowanie wydzielonej puli środków do wskazanych obszarów w regionach – </a:t>
            </a:r>
            <a:r>
              <a:rPr lang="pl-PL" b="0" u="sng" dirty="0" smtClean="0">
                <a:latin typeface="Calibri" pitchFamily="34" charset="0"/>
              </a:rPr>
              <a:t>przede wszystkim miast wojewódzkich i powiązanych z nimi obszarów funkcjonalnych </a:t>
            </a:r>
            <a:r>
              <a:rPr lang="pl-PL" b="0" dirty="0" smtClean="0">
                <a:latin typeface="Calibri" pitchFamily="34" charset="0"/>
              </a:rPr>
              <a:t>– charakteryzujących się wspólnymi cechami społeczno-gospodarczymi i uwarunkowaniami przestrzennymi (projekty muszą realizować wspólną wizję i cele rozwojowe dla wszystkich jednostek terytorialnych z obszaru realizacji) </a:t>
            </a:r>
            <a:r>
              <a:rPr lang="pl-PL" b="0" u="sng" dirty="0" smtClean="0">
                <a:latin typeface="Calibri" pitchFamily="34" charset="0"/>
              </a:rPr>
              <a:t>oraz obszarów funkcjonalnych ośrodków regionalnych</a:t>
            </a:r>
            <a:endParaRPr lang="pl-PL" b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12FF2-7DDC-4FF6-BF41-F57EA27FE154}" type="slidenum">
              <a:rPr lang="pl-PL" smtClean="0"/>
              <a:pPr/>
              <a:t>25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E6EB-8446-4856-9F7E-F46A7E465370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2E6EB-8446-4856-9F7E-F46A7E465370}" type="datetimeFigureOut">
              <a:rPr lang="pl-PL" smtClean="0"/>
              <a:pPr/>
              <a:t>2014-11-27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E09CB-2C72-480B-B6BF-F61CF0356E3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251520" y="188640"/>
            <a:ext cx="8641904" cy="431800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pl-PL" sz="1800" cap="all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Regionalny Program Operacyjny Województwa Dolnośląskiego 2014-2020</a:t>
            </a:r>
            <a:endParaRPr lang="pl-PL" sz="1800" cap="all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  <p:pic>
        <p:nvPicPr>
          <p:cNvPr id="4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251520" y="692696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solidFill>
                  <a:prstClr val="white"/>
                </a:solidFill>
                <a:latin typeface="Arial Narrow" pitchFamily="34" charset="0"/>
              </a:rPr>
              <a:t> </a:t>
            </a:r>
            <a:r>
              <a:rPr lang="pl-PL" sz="2800" b="1" dirty="0" smtClean="0">
                <a:solidFill>
                  <a:prstClr val="white"/>
                </a:solidFill>
                <a:latin typeface="Calibri" pitchFamily="34" charset="0"/>
              </a:rPr>
              <a:t>RPO WD 2014-2020 </a:t>
            </a:r>
          </a:p>
        </p:txBody>
      </p:sp>
      <p:sp>
        <p:nvSpPr>
          <p:cNvPr id="6" name="Symbol zastępczy zawartości 5"/>
          <p:cNvSpPr txBox="1">
            <a:spLocks/>
          </p:cNvSpPr>
          <p:nvPr/>
        </p:nvSpPr>
        <p:spPr>
          <a:xfrm>
            <a:off x="251520" y="1268760"/>
            <a:ext cx="8640960" cy="5040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60070" indent="-514350" algn="just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endParaRPr lang="pl-PL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" name="Podtytuł 2"/>
          <p:cNvSpPr txBox="1">
            <a:spLocks/>
          </p:cNvSpPr>
          <p:nvPr/>
        </p:nvSpPr>
        <p:spPr>
          <a:xfrm>
            <a:off x="1677096" y="6237288"/>
            <a:ext cx="7135246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pl-PL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395536" y="2420888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Regionalny Program Operacyjny Województwa Dolnośląskiego </a:t>
            </a:r>
            <a:b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2014-2020</a:t>
            </a:r>
          </a:p>
        </p:txBody>
      </p:sp>
    </p:spTree>
    <p:extLst>
      <p:ext uri="{BB962C8B-B14F-4D97-AF65-F5344CB8AC3E}">
        <p14:creationId xmlns="" xmlns:p14="http://schemas.microsoft.com/office/powerpoint/2010/main" val="375911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251520" y="188640"/>
            <a:ext cx="8641904" cy="431800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pl-PL" sz="1800" cap="all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Regionalny Program Operacyjny Województwa Dolnośląskiego 2014-2020</a:t>
            </a:r>
            <a:endParaRPr lang="pl-PL" sz="1800" cap="all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  <p:pic>
        <p:nvPicPr>
          <p:cNvPr id="4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ymbol zastępczy zawartości 5"/>
          <p:cNvSpPr txBox="1">
            <a:spLocks/>
          </p:cNvSpPr>
          <p:nvPr/>
        </p:nvSpPr>
        <p:spPr>
          <a:xfrm>
            <a:off x="251520" y="1268760"/>
            <a:ext cx="8640960" cy="5040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60070" indent="-514350" algn="just"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endParaRPr lang="pl-PL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" name="Podtytuł 2"/>
          <p:cNvSpPr txBox="1">
            <a:spLocks/>
          </p:cNvSpPr>
          <p:nvPr/>
        </p:nvSpPr>
        <p:spPr>
          <a:xfrm>
            <a:off x="1677096" y="6237288"/>
            <a:ext cx="7135246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pl-PL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467544" y="836711"/>
          <a:ext cx="8266310" cy="5328595"/>
        </p:xfrm>
        <a:graphic>
          <a:graphicData uri="http://schemas.openxmlformats.org/drawingml/2006/table">
            <a:tbl>
              <a:tblPr/>
              <a:tblGrid>
                <a:gridCol w="3960440"/>
                <a:gridCol w="1872208"/>
                <a:gridCol w="2433662"/>
              </a:tblGrid>
              <a:tr h="279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Fundusz</a:t>
                      </a:r>
                      <a:endParaRPr lang="pl-PL" sz="12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Wstępna alokacja</a:t>
                      </a:r>
                      <a:r>
                        <a:rPr lang="pl-PL" sz="1200" b="1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(EUR)</a:t>
                      </a:r>
                      <a:endParaRPr lang="pl-PL" sz="12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Oś priorytetowa 1                                                     </a:t>
                      </a: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PRZEDSIĘBIORSTWA I INNOWACJE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415 546 718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98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Oś priorytetowa </a:t>
                      </a: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TECHNOLOGIE INFORMACYJNO-KOMUNIKACYJNE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66 386 308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Oś priorytetowa </a:t>
                      </a: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GOSPODARKA NISKOEMISYJNA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392 347 048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Oś priorytetowa 4                                                      </a:t>
                      </a: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ŚRODOWISKO I ZASOBY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180 030 665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Oś priorytetowa 5 </a:t>
                      </a:r>
                      <a:b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TRANSPORT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340 626 305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98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Oś priorytetowa 6                                                  </a:t>
                      </a: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INFRASTRUKTURA SPÓJNOŚCI SPOŁECZNEJ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163 026 832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Oś priorytetowa </a:t>
                      </a: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pl-PL" sz="1200" b="1" baseline="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INFRASTRUKTURA EDUKACYJNA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EFRR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60 952 230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Oś priorytetowa 8 </a:t>
                      </a:r>
                      <a:b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RYNEK PRACY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EFS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254 323 171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Oś priorytetowa 9 </a:t>
                      </a:r>
                      <a:b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WŁĄCZENIE SPOŁECZNE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EFS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143 926 219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6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Oś priorytetowa 10 </a:t>
                      </a:r>
                      <a:b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EDUKACJA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EFS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156 181 093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181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POMOC TECHNICZNA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EFS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200" dirty="0" smtClean="0">
                          <a:latin typeface="Calibri" pitchFamily="34" charset="0"/>
                        </a:rPr>
                        <a:t>79 200 000</a:t>
                      </a:r>
                      <a:endParaRPr lang="pl-PL" sz="1200" dirty="0">
                        <a:latin typeface="Calibri" pitchFamily="34" charset="0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181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RAZEM</a:t>
                      </a: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200" b="1" dirty="0" smtClean="0">
                          <a:latin typeface="Calibri" pitchFamily="34" charset="0"/>
                        </a:rPr>
                        <a:t>2 252 546 589</a:t>
                      </a:r>
                      <a:endParaRPr lang="pl-PL" sz="1200" b="1" dirty="0">
                        <a:latin typeface="Calibri" pitchFamily="34" charset="0"/>
                      </a:endParaRPr>
                    </a:p>
                  </a:txBody>
                  <a:tcPr marL="25786" marR="25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5911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179512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Diagram 5"/>
          <p:cNvGraphicFramePr/>
          <p:nvPr/>
        </p:nvGraphicFramePr>
        <p:xfrm>
          <a:off x="251520" y="1628800"/>
          <a:ext cx="8496944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pole tekstowe 7"/>
          <p:cNvSpPr txBox="1"/>
          <p:nvPr/>
        </p:nvSpPr>
        <p:spPr>
          <a:xfrm>
            <a:off x="755576" y="1772816"/>
            <a:ext cx="18002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l-PL" altLang="pl-PL" b="1" dirty="0" smtClean="0">
                <a:latin typeface="Garamond" pitchFamily="18" charset="0"/>
              </a:rPr>
              <a:t>415,5 mln euro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683568" y="1124744"/>
            <a:ext cx="8064896" cy="12003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b="1" dirty="0" smtClean="0">
                <a:latin typeface="Calibri" pitchFamily="34" charset="0"/>
              </a:rPr>
              <a:t>Oś 1</a:t>
            </a:r>
          </a:p>
          <a:p>
            <a:pPr lvl="0" algn="ctr"/>
            <a:r>
              <a:rPr lang="pl-PL" b="1" dirty="0" smtClean="0">
                <a:latin typeface="Calibri" pitchFamily="34" charset="0"/>
              </a:rPr>
              <a:t>Przedsiębiorstwa i innowacje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1600" b="1" dirty="0" smtClean="0">
                <a:latin typeface="Calibri" pitchFamily="34" charset="0"/>
              </a:rPr>
              <a:t>Wsparcie rozwoju infrastruktury badawczej w jednostkach naukowych i szkołach wyższych –zakup aparatury naukowo-badawczej i wyposażenie specjalistycznych laboratoriów badawczych.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>
                <a:latin typeface="Calibri" pitchFamily="34" charset="0"/>
              </a:rPr>
              <a:t>Realizacja przez przedsiębiorstwa projektów badawczych, samodzielnie bądź we współpracy z zewnętrznymi podmiotami (jednostkami naukowymi, szkołami wyższymi, IOB, podmiotami leczniczymi).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>
                <a:latin typeface="Calibri" pitchFamily="34" charset="0"/>
              </a:rPr>
              <a:t>Rozpoczęcie lub rozwinięcie działalności B+R.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>
                <a:latin typeface="Calibri" pitchFamily="34" charset="0"/>
              </a:rPr>
              <a:t>P</a:t>
            </a:r>
            <a:r>
              <a:rPr lang="pl-PL" sz="1600" b="1" dirty="0" smtClean="0"/>
              <a:t>rojekty dotyczące terenów inwestycyjnych, stref aktywności gospodarczej, parków biznesu, inkubatorów przedsiębiorczości</a:t>
            </a:r>
            <a:r>
              <a:rPr lang="pl-PL" sz="1600" b="1" dirty="0" smtClean="0">
                <a:latin typeface="Calibri" pitchFamily="34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>
                <a:latin typeface="Calibri" pitchFamily="34" charset="0"/>
              </a:rPr>
              <a:t>Zwiększenie międzynarodowej ekspansji MŚP.</a:t>
            </a:r>
          </a:p>
          <a:p>
            <a:pPr marL="358775" lvl="0" indent="-358775" algn="just">
              <a:lnSpc>
                <a:spcPct val="150000"/>
              </a:lnSpc>
            </a:pPr>
            <a:r>
              <a:rPr lang="pl-PL" sz="1600" b="1" dirty="0" smtClean="0"/>
              <a:t>6.  Działania przyczyniające się do rozwoju mikro, małych oraz średnich przedsiębiorstw  poprzez wsparcie inwestycyjne (dotacyjne) i instrumenty finansowe.</a:t>
            </a:r>
            <a:endParaRPr lang="pl-PL" sz="1600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Diagram 8"/>
          <p:cNvGraphicFramePr/>
          <p:nvPr/>
        </p:nvGraphicFramePr>
        <p:xfrm>
          <a:off x="467544" y="2492896"/>
          <a:ext cx="8208912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827584" y="2060848"/>
            <a:ext cx="18002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l-PL" altLang="pl-PL" b="1" dirty="0" smtClean="0">
                <a:latin typeface="Garamond" pitchFamily="18" charset="0"/>
              </a:rPr>
              <a:t>66,4 mln euro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683568" y="1124744"/>
            <a:ext cx="8064896" cy="12572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sz="1600" b="1" dirty="0" smtClean="0">
                <a:latin typeface="Calibri" pitchFamily="34" charset="0"/>
              </a:rPr>
              <a:t>Oś 2</a:t>
            </a:r>
          </a:p>
          <a:p>
            <a:pPr lvl="0" algn="ctr"/>
            <a:r>
              <a:rPr lang="pl-PL" sz="1600" b="1" dirty="0" smtClean="0">
                <a:latin typeface="Calibri" pitchFamily="34" charset="0"/>
              </a:rPr>
              <a:t>Technologie informacyjno-komunikacyjne</a:t>
            </a:r>
          </a:p>
          <a:p>
            <a:pPr lvl="0">
              <a:lnSpc>
                <a:spcPct val="150000"/>
              </a:lnSpc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>
                <a:latin typeface="Calibri" pitchFamily="34" charset="0"/>
              </a:rPr>
              <a:t>R</a:t>
            </a:r>
            <a:r>
              <a:rPr lang="pl-PL" sz="1600" b="1" dirty="0" smtClean="0"/>
              <a:t>ozwój e-usług publicznych oraz wsparcie tworzenia otwartych zasobów publicznych, </a:t>
            </a:r>
            <a:br>
              <a:rPr lang="pl-PL" sz="1600" b="1" dirty="0" smtClean="0"/>
            </a:br>
            <a:r>
              <a:rPr lang="pl-PL" sz="1600" b="1" dirty="0" smtClean="0"/>
              <a:t>w tym: dostępu do informacji publicznej, zwiększenia uczestnictwa mieszkańców </a:t>
            </a:r>
            <a:br>
              <a:rPr lang="pl-PL" sz="1600" b="1" dirty="0" smtClean="0"/>
            </a:br>
            <a:r>
              <a:rPr lang="pl-PL" sz="1600" b="1" dirty="0" smtClean="0"/>
              <a:t>w procesach podejmowania decyzji w gminach, powiatach i regionie (open </a:t>
            </a:r>
            <a:r>
              <a:rPr lang="pl-PL" sz="1600" b="1" dirty="0" err="1" smtClean="0"/>
              <a:t>government</a:t>
            </a:r>
            <a:r>
              <a:rPr lang="pl-PL" sz="1600" b="1" dirty="0" smtClean="0"/>
              <a:t>).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Projekty z zakresu e-administracji, e-kultury, e-zdrowia, e-usługi w zakresie dostępu do informacji przestrzennej, bezpieczeństwa kryzysowego.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Wsparcie w zakresie e-zdrowia będzie ukierunkowane na rozwój elektronicznych systemów, w tym  gromadzenia oraz udostępniania danych medycznych, tworzenie </a:t>
            </a:r>
            <a:br>
              <a:rPr lang="pl-PL" sz="1600" b="1" dirty="0" smtClean="0"/>
            </a:br>
            <a:r>
              <a:rPr lang="pl-PL" sz="1600" b="1" dirty="0" smtClean="0"/>
              <a:t>i rozwijanie zasobów cyfrowych, a także rozwój procesu elektronicznej obsługi pacjenta.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Planowane kierunki wsparcia przewidują zakup wyposażenia i wytworzenie niezbędnej infrastruktury informatycznej, wyłącznie jako jeden z elementów projektu służący osiągnięciu celów projektu dot. rozwoju technologicznego.</a:t>
            </a:r>
          </a:p>
          <a:p>
            <a:pPr marL="342900" indent="-342900" algn="just">
              <a:buFontTx/>
              <a:buAutoNum type="arabicPeriod"/>
            </a:pPr>
            <a:endParaRPr lang="pl-PL" sz="1600" b="1" dirty="0" smtClean="0"/>
          </a:p>
          <a:p>
            <a:pPr marL="342900" indent="-342900" algn="just">
              <a:buFontTx/>
              <a:buAutoNum type="arabicPeriod"/>
            </a:pPr>
            <a:endParaRPr lang="pl-PL" sz="1600" b="1" dirty="0" smtClean="0"/>
          </a:p>
          <a:p>
            <a:pPr marL="342900" indent="-342900" algn="just">
              <a:buFontTx/>
              <a:buAutoNum type="arabicPeriod"/>
            </a:pPr>
            <a:endParaRPr lang="pl-PL" b="1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 </a:t>
            </a:r>
            <a:endParaRPr kumimoji="0" lang="pl-PL" sz="18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Diagram 5"/>
          <p:cNvGraphicFramePr/>
          <p:nvPr/>
        </p:nvGraphicFramePr>
        <p:xfrm>
          <a:off x="467544" y="1484784"/>
          <a:ext cx="8424936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pole tekstowe 7"/>
          <p:cNvSpPr txBox="1"/>
          <p:nvPr/>
        </p:nvSpPr>
        <p:spPr>
          <a:xfrm>
            <a:off x="683568" y="1772816"/>
            <a:ext cx="18002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l-PL" altLang="pl-PL" b="1" dirty="0" smtClean="0">
                <a:latin typeface="Calibri" pitchFamily="34" charset="0"/>
              </a:rPr>
              <a:t>392,3 mln euro</a:t>
            </a:r>
            <a:endParaRPr lang="pl-PL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251520" y="980728"/>
            <a:ext cx="8568952" cy="11749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b="1" dirty="0" smtClean="0">
                <a:latin typeface="Calibri" pitchFamily="34" charset="0"/>
              </a:rPr>
              <a:t>Oś 3</a:t>
            </a:r>
          </a:p>
          <a:p>
            <a:pPr lvl="0" algn="ctr"/>
            <a:r>
              <a:rPr lang="pl-PL" b="1" dirty="0" smtClean="0">
                <a:latin typeface="Calibri" pitchFamily="34" charset="0"/>
              </a:rPr>
              <a:t>Gospodarka niskoemisyjna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500" b="1" dirty="0" smtClean="0">
                <a:latin typeface="Calibri" pitchFamily="34" charset="0"/>
              </a:rPr>
              <a:t>Budowa oraz modernizacja infrastruktury służącej wytwarzaniu energii pochodzącej ze źródeł odnawialnych.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500" b="1" dirty="0" smtClean="0">
                <a:latin typeface="Calibri" pitchFamily="34" charset="0"/>
              </a:rPr>
              <a:t> Głęboka modernizacja energetyczna obiektów, w tym wymiany lub modernizacji źródła energii.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500" b="1" dirty="0" smtClean="0"/>
              <a:t>Wspierane będą działania związane z modernizacją energetyczną budynków (użyteczności publicznej </a:t>
            </a:r>
            <a:br>
              <a:rPr lang="pl-PL" sz="1500" b="1" dirty="0" smtClean="0"/>
            </a:br>
            <a:r>
              <a:rPr lang="pl-PL" sz="1500" b="1" dirty="0" smtClean="0"/>
              <a:t>i mieszkalnych wielorodzinnych).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500" b="1" dirty="0" smtClean="0">
                <a:latin typeface="Calibri" pitchFamily="34" charset="0"/>
              </a:rPr>
              <a:t>Inwestycje w niskoemisyjny transport miejski i podmiejski.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500" b="1" dirty="0" smtClean="0">
                <a:latin typeface="Calibri" pitchFamily="34" charset="0"/>
              </a:rPr>
              <a:t>Projekty dotyczące zwalczania emisji kominowej –z godnie z Programem Ochrony Powietrza będą to głównie: wymiana i dostosowanie źródeł ciepła w bud. jednorodzinnych.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500" b="1" dirty="0" smtClean="0">
                <a:latin typeface="Calibri" pitchFamily="34" charset="0"/>
              </a:rPr>
              <a:t> </a:t>
            </a:r>
            <a:r>
              <a:rPr lang="pl-PL" sz="1500" b="1" dirty="0" smtClean="0"/>
              <a:t>Wspierane będą przedsięwzięcia dotyczące budowy lub przebudowy jednostek wytwarzania energii elektrycznej i ciepła w wysokosprawnej kogeneracji  i trigeneracji.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pl-PL" sz="1500" b="1" dirty="0" smtClean="0"/>
              <a:t>Wspierane będą inwestycje, których zastosowanie pozwoli uzyskać redukcję emisji CO</a:t>
            </a:r>
            <a:r>
              <a:rPr lang="pl-PL" sz="1500" b="1" baseline="-25000" dirty="0" smtClean="0"/>
              <a:t>2</a:t>
            </a:r>
            <a:r>
              <a:rPr lang="pl-PL" sz="1500" b="1" dirty="0" smtClean="0"/>
              <a:t> na poziomie co najmniej 30% w stosunku do stanu przed inwestycją.</a:t>
            </a:r>
            <a:endParaRPr lang="pl-PL" sz="15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pl-PL" sz="1500" b="1" u="sng" dirty="0" smtClean="0">
                <a:latin typeface="Calibri" pitchFamily="34" charset="0"/>
              </a:rPr>
              <a:t>Realizowane przedsięwzięcia powinny wynikać z planów  gospodarki niskoemisyjnej.</a:t>
            </a:r>
          </a:p>
          <a:p>
            <a:pPr marL="342900" indent="-342900">
              <a:buFontTx/>
              <a:buAutoNum type="arabicPeriod"/>
            </a:pPr>
            <a:endParaRPr lang="pl-PL" sz="1500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 </a:t>
            </a:r>
            <a:endParaRPr kumimoji="0" lang="pl-PL" sz="18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="" xmlns:p14="http://schemas.microsoft.com/office/powerpoint/2010/main" val="1281728707"/>
              </p:ext>
            </p:extLst>
          </p:nvPr>
        </p:nvGraphicFramePr>
        <p:xfrm>
          <a:off x="395536" y="1484784"/>
          <a:ext cx="849694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683568" y="2060848"/>
            <a:ext cx="18002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l-PL" altLang="pl-PL" b="1" dirty="0" smtClean="0">
                <a:latin typeface="Calibri" pitchFamily="34" charset="0"/>
              </a:rPr>
              <a:t>180 mln euro</a:t>
            </a:r>
            <a:endParaRPr lang="pl-PL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251520" y="980728"/>
            <a:ext cx="8892480" cy="1555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b="1" dirty="0" smtClean="0">
                <a:latin typeface="Calibri" pitchFamily="34" charset="0"/>
              </a:rPr>
              <a:t>Oś 4</a:t>
            </a:r>
          </a:p>
          <a:p>
            <a:pPr lvl="0" algn="ctr"/>
            <a:r>
              <a:rPr lang="pl-PL" b="1" dirty="0" smtClean="0">
                <a:latin typeface="Calibri" pitchFamily="34" charset="0"/>
              </a:rPr>
              <a:t>Środowisko i zasoby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500" b="1" dirty="0" smtClean="0"/>
              <a:t>Projekty obejmujące infrastrukturę niezbędną do zapewnienia kompleksowej gospodarki odpadami </a:t>
            </a:r>
            <a:br>
              <a:rPr lang="pl-PL" sz="1500" b="1" dirty="0" smtClean="0"/>
            </a:br>
            <a:r>
              <a:rPr lang="pl-PL" sz="1500" b="1" dirty="0" smtClean="0"/>
              <a:t>w regionie, zgodnej z hierarchią postępowania z odpadami (m.in. selektywna zbiórka i przetwarzanie, recykling, sortowanie i kompostowanie).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500" b="1" dirty="0" smtClean="0"/>
              <a:t>Przedsięwzięcia dotyczące  budowy lub rozbudowy zbiorczych systemów odprowadzania i oczyszczania ścieków komunalnych w aglomeracjach od 2 do 10 tys. RLM.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500" b="1" dirty="0" smtClean="0"/>
              <a:t>Przedsięwzięcia z zakresu ochrony, rozwoju i udostępniania zasobów dziedzictwa kulturowego przynoszące trwały efekt socjoekonomiczny w dłuższej perspektywie czasowej, wsparciem będą objęte zabytki nieruchome wpisane do rejestru wraz z otoczeniem, a także zabytki ruchome znajdujące się </a:t>
            </a:r>
            <a:br>
              <a:rPr lang="pl-PL" sz="1500" b="1" dirty="0" smtClean="0"/>
            </a:br>
            <a:r>
              <a:rPr lang="pl-PL" sz="1500" b="1" dirty="0" smtClean="0"/>
              <a:t>w nich;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500" b="1" dirty="0" smtClean="0"/>
              <a:t>Tworzenie centrów ochrony różnorodności biologicznej. Wsparcie przeznaczone będzie na wyposażenie parków krajobrazowych i rezerwatów przyrody oraz na ochronę zagrożonych gatunków i siedlisk.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500" b="1" dirty="0" smtClean="0"/>
              <a:t>Wspierane będą kompleksowe projekty związane z budową lub rozbudową systemów i urządzeń małej retencji. </a:t>
            </a:r>
          </a:p>
          <a:p>
            <a:endParaRPr lang="pl-PL" sz="1500" dirty="0" smtClean="0"/>
          </a:p>
          <a:p>
            <a:r>
              <a:rPr lang="pl-PL" sz="1500" dirty="0" smtClean="0"/>
              <a:t> 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endParaRPr lang="pl-PL" sz="1500" b="1" dirty="0" smtClean="0"/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endParaRPr lang="pl-PL" sz="1600" b="1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Diagram 5"/>
          <p:cNvGraphicFramePr/>
          <p:nvPr/>
        </p:nvGraphicFramePr>
        <p:xfrm>
          <a:off x="323528" y="2564904"/>
          <a:ext cx="8496944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pole tekstowe 8"/>
          <p:cNvSpPr txBox="1"/>
          <p:nvPr/>
        </p:nvSpPr>
        <p:spPr>
          <a:xfrm>
            <a:off x="971600" y="2492896"/>
            <a:ext cx="18002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l-PL" altLang="pl-PL" b="1" dirty="0" smtClean="0">
                <a:latin typeface="Calibri" pitchFamily="34" charset="0"/>
              </a:rPr>
              <a:t>340,6 mln euro</a:t>
            </a:r>
            <a:endParaRPr lang="pl-PL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611560" y="1052736"/>
            <a:ext cx="8064896" cy="1501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b="1" dirty="0" smtClean="0">
                <a:latin typeface="Calibri" pitchFamily="34" charset="0"/>
              </a:rPr>
              <a:t>Oś 5</a:t>
            </a:r>
          </a:p>
          <a:p>
            <a:pPr lvl="0" algn="ctr"/>
            <a:r>
              <a:rPr lang="pl-PL" b="1" dirty="0" smtClean="0">
                <a:latin typeface="Calibri" pitchFamily="34" charset="0"/>
              </a:rPr>
              <a:t>Transport</a:t>
            </a:r>
          </a:p>
          <a:p>
            <a:pPr lvl="0" algn="ctr"/>
            <a:endParaRPr lang="pl-PL" b="1" dirty="0" smtClean="0">
              <a:latin typeface="Calibri" pitchFamily="34" charset="0"/>
            </a:endParaRP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Przedsięwzięcia z zakresu budowy, przebudowy dróg publicznych. Inwestycje będą skoncentrowane na drogach wojewódzkich, poprawiających dostępność transportową ośrodków regionalnych i subregionalnych do infrastruktury sieciowej i węzłowej TEN-T. Ponadto realizowane będą również inwestycje służące wyprowadzeniu ruchu tranzytowego z obszarów centralnych miast  i miejscowości, polegające na budowie obwodnic lub obejść miejscowości. 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Projekty dotyczące przebudowy,  modernizacji, rewitalizacji a także, w uzasadnionych przypadkach - budowy sieci kolejowej o znaczeniu regionalnym, doprowadzających ruch </a:t>
            </a:r>
            <a:br>
              <a:rPr lang="pl-PL" sz="1600" b="1" dirty="0" smtClean="0"/>
            </a:br>
            <a:r>
              <a:rPr lang="pl-PL" sz="1600" b="1" dirty="0" smtClean="0"/>
              <a:t>w kierunku sieci TEN-T i poprawiających na nich bezpieczeństwo.</a:t>
            </a:r>
          </a:p>
          <a:p>
            <a:r>
              <a:rPr lang="pl-PL" sz="1600" dirty="0" smtClean="0"/>
              <a:t> 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endParaRPr lang="pl-PL" sz="1600" b="1" dirty="0" smtClean="0"/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endParaRPr lang="pl-PL" sz="1600" b="1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Diagram 9"/>
          <p:cNvGraphicFramePr/>
          <p:nvPr/>
        </p:nvGraphicFramePr>
        <p:xfrm>
          <a:off x="395536" y="1916832"/>
          <a:ext cx="8424936" cy="2924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pole tekstowe 10"/>
          <p:cNvSpPr txBox="1"/>
          <p:nvPr/>
        </p:nvSpPr>
        <p:spPr>
          <a:xfrm>
            <a:off x="683568" y="1772816"/>
            <a:ext cx="18002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l-PL" altLang="pl-PL" b="1" dirty="0" smtClean="0">
                <a:latin typeface="Calibri" pitchFamily="34" charset="0"/>
              </a:rPr>
              <a:t>163 mln euro</a:t>
            </a:r>
            <a:endParaRPr lang="pl-PL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611560" y="1052736"/>
            <a:ext cx="8064896" cy="1569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b="1" dirty="0" smtClean="0">
                <a:latin typeface="Calibri" pitchFamily="34" charset="0"/>
              </a:rPr>
              <a:t>Oś 6</a:t>
            </a:r>
          </a:p>
          <a:p>
            <a:pPr lvl="0" algn="ctr"/>
            <a:r>
              <a:rPr lang="pl-PL" b="1" dirty="0" smtClean="0">
                <a:latin typeface="Calibri" pitchFamily="34" charset="0"/>
              </a:rPr>
              <a:t>Infrastruktura spójności społecznej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Inwestycje polegające na przebudowie lub remoncie zdegradowanych budynków w celu ich adaptacji na mieszkania socjalne, wspomagane i chronione. 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Kompleksowe działania w zakresie rewitalizacji obejmą m.in. przebudowę lub adaptację zdegradowanych budynków, obiektów, terenów i przestrzeni do przywrócenia lub nadania im nowych funkcji społecznych, gospodarczych, edukacyjnych, kulturalnych lub rekreacyjnych. 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W ramach infrastruktury zdrowotnej głównym narzędziem koordynacji interwencji podejmowanych w sektorze zdrowia ze środków UE jest Komitet Sterujący ds. koordynacji interwencji EFSI w sektorze zdrowia działający pod przewodnictwem ministra właściwego ds. zdrowia. </a:t>
            </a:r>
          </a:p>
          <a:p>
            <a:pPr algn="just">
              <a:lnSpc>
                <a:spcPct val="150000"/>
              </a:lnSpc>
            </a:pPr>
            <a:r>
              <a:rPr lang="pl-PL" sz="1600" b="1" u="sng" dirty="0" smtClean="0"/>
              <a:t>Działania rewitalizacyjne powinny wynikać z lokalnych planów rewitalizacji.  Powinny być także komplementarne z działaniami podejmowanymi w ramach interwencji EFS.</a:t>
            </a: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  </a:t>
            </a:r>
            <a:endParaRPr kumimoji="0" lang="pl-PL" sz="18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Diagram 10"/>
          <p:cNvGraphicFramePr/>
          <p:nvPr/>
        </p:nvGraphicFramePr>
        <p:xfrm>
          <a:off x="395536" y="1916832"/>
          <a:ext cx="8424936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pole tekstowe 7"/>
          <p:cNvSpPr txBox="1"/>
          <p:nvPr/>
        </p:nvSpPr>
        <p:spPr>
          <a:xfrm>
            <a:off x="755576" y="2564904"/>
            <a:ext cx="18002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l-PL" altLang="pl-PL" b="1" dirty="0" smtClean="0">
                <a:latin typeface="Calibri" pitchFamily="34" charset="0"/>
              </a:rPr>
              <a:t>61 mln euro</a:t>
            </a:r>
            <a:endParaRPr lang="pl-PL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611560" y="1052736"/>
            <a:ext cx="8064896" cy="1588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b="1" dirty="0" smtClean="0">
                <a:latin typeface="Calibri" pitchFamily="34" charset="0"/>
              </a:rPr>
              <a:t>Oś 7</a:t>
            </a:r>
          </a:p>
          <a:p>
            <a:pPr lvl="0" algn="ctr"/>
            <a:r>
              <a:rPr lang="pl-PL" b="1" dirty="0" smtClean="0">
                <a:latin typeface="Calibri" pitchFamily="34" charset="0"/>
              </a:rPr>
              <a:t>Infrastruktura edukacyjna</a:t>
            </a:r>
          </a:p>
          <a:p>
            <a:pPr lvl="0" algn="ctr"/>
            <a:endParaRPr lang="pl-PL" b="1" dirty="0" smtClean="0">
              <a:latin typeface="Calibri" pitchFamily="34" charset="0"/>
            </a:endParaRP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Wsparcie infrastrukturalne zostanie ukierunkowane na tworzenie nowych miejsc </a:t>
            </a:r>
            <a:br>
              <a:rPr lang="pl-PL" sz="1600" b="1" dirty="0" smtClean="0"/>
            </a:br>
            <a:r>
              <a:rPr lang="pl-PL" sz="1600" b="1" dirty="0" smtClean="0"/>
              <a:t>w przedszkolach lub innych formach edukacji przedszkolnej.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Wsparcie zostanie ukierunkowane także na rozwój szkół i placówek (przebudowa, rozbudowa lub adaptacja), prowadzący bezpośrednio do poprawy warunków nauczania.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Wsparcie zostanie ukierunkowane na rozwój szkół ponadgimnazjalnych w tym zawodowych (przebudowa, rozbudowa lub adaptacja), prowadzące bezpośrednio do poprawy warunków nauczania.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Budowa nowych obiektów przedszkolnych oraz infrastruktury edukacji ogólnej (szkół) jest możliwa wyłącznie w sytuacji, gdy przebudowa, rozbudowa lub adaptacja istniejących budynków nie jest możliwa lub jest nieuzasadniona ekonomicznie oraz musi uwzględniać trendy demograficzne zachodzące na danym obszarze.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endParaRPr lang="pl-PL" sz="1600" b="1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  </a:t>
            </a:r>
            <a:endParaRPr kumimoji="0" lang="pl-PL" sz="18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Diagram 8"/>
          <p:cNvGraphicFramePr/>
          <p:nvPr/>
        </p:nvGraphicFramePr>
        <p:xfrm>
          <a:off x="503040" y="1556792"/>
          <a:ext cx="838944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539552" y="2060848"/>
            <a:ext cx="18002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l-PL" altLang="pl-PL" b="1" dirty="0" smtClean="0">
                <a:latin typeface="Calibri" pitchFamily="34" charset="0"/>
              </a:rPr>
              <a:t>254,3 mln euro</a:t>
            </a:r>
            <a:endParaRPr lang="pl-PL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360040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179512" y="836712"/>
            <a:ext cx="8784976" cy="18197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sz="1600" b="1" dirty="0" smtClean="0">
                <a:latin typeface="Calibri" pitchFamily="34" charset="0"/>
              </a:rPr>
              <a:t>Oś 8</a:t>
            </a:r>
          </a:p>
          <a:p>
            <a:pPr lvl="0" algn="ctr"/>
            <a:r>
              <a:rPr lang="pl-PL" sz="1600" b="1" dirty="0" smtClean="0">
                <a:latin typeface="Calibri" pitchFamily="34" charset="0"/>
              </a:rPr>
              <a:t>Rynek pracy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500" b="1" dirty="0" smtClean="0"/>
              <a:t>Działania na rzecz zwiększenia aktywizacji oraz mobilności zawodowej mieszkańców Dolnego Śląska znajdujących się w szczególnej sytuacji na rynku pracy (osoby starsze, kobiety, osoby niepełnosprawne, długotrwale bezrobotne oraz </a:t>
            </a:r>
            <a:r>
              <a:rPr lang="pl-PL" sz="1500" b="1" dirty="0" err="1" smtClean="0"/>
              <a:t>niskowykwalifikowane</a:t>
            </a:r>
            <a:r>
              <a:rPr lang="pl-PL" sz="1500" b="1" dirty="0" smtClean="0"/>
              <a:t>) poprzez kompleksowe wsparcie dostosowane do indywidualnych potrzeb osób. 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500" b="1" dirty="0" smtClean="0"/>
              <a:t>Wsparcie w zakresie tworzenia przedsiębiorstw i rozpoczynania działalności gospodarczej, powrotu na rynek pracy osób pozostających poza rynkiem pracy.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500" b="1" dirty="0" smtClean="0"/>
              <a:t>Tworzenie i rozwijanie miejsc opieki nad dziećmi do lat 3, w tym alternatywnych form opieki jak klub dziecięcy, dzienny opiekun czy niania.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500" b="1" dirty="0" smtClean="0"/>
              <a:t>Wsparcie ukierunkowane na rzecz MŚP oraz ich pracowników – rozwój kompetencji pracowników oraz kompleksowe usługi rozwojowe.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500" b="1" dirty="0" smtClean="0"/>
              <a:t>Wsparcie dla osób zwolnionych, przewidzianych do zwolnienia lub zagrożonych zwolnieniem z pracy </a:t>
            </a:r>
            <a:br>
              <a:rPr lang="pl-PL" sz="1500" b="1" dirty="0" smtClean="0"/>
            </a:br>
            <a:r>
              <a:rPr lang="pl-PL" sz="1500" b="1" dirty="0" smtClean="0"/>
              <a:t>z przyczyn dotyczących zakładu pracy.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r>
              <a:rPr lang="pl-PL" sz="1500" b="1" dirty="0" smtClean="0"/>
              <a:t>Programy zdrowotne (profilaktyczne i rehabilitacyjne) kierowane do osób w wieku aktywności zawodowej służące wydłużeniu aktywności zawodowej</a:t>
            </a:r>
          </a:p>
          <a:p>
            <a:pPr marL="342900" lvl="0" indent="-342900" algn="just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 </a:t>
            </a:r>
            <a:endParaRPr kumimoji="0" lang="pl-PL" sz="16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51520" y="476672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Diagram 5"/>
          <p:cNvGraphicFramePr/>
          <p:nvPr/>
        </p:nvGraphicFramePr>
        <p:xfrm>
          <a:off x="251520" y="2132856"/>
          <a:ext cx="8496944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pole tekstowe 8"/>
          <p:cNvSpPr txBox="1"/>
          <p:nvPr/>
        </p:nvSpPr>
        <p:spPr>
          <a:xfrm>
            <a:off x="971600" y="2204864"/>
            <a:ext cx="1800200" cy="33855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l-PL" altLang="pl-PL" sz="1600" b="1" dirty="0" smtClean="0">
                <a:latin typeface="Calibri" pitchFamily="34" charset="0"/>
              </a:rPr>
              <a:t>144 mln euro</a:t>
            </a:r>
            <a:endParaRPr lang="pl-PL" sz="16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611560" y="1052736"/>
            <a:ext cx="8064896" cy="1925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b="1" dirty="0" smtClean="0">
                <a:latin typeface="Calibri" pitchFamily="34" charset="0"/>
              </a:rPr>
              <a:t>Oś 9</a:t>
            </a:r>
          </a:p>
          <a:p>
            <a:pPr lvl="0" algn="ctr"/>
            <a:r>
              <a:rPr lang="pl-PL" b="1" dirty="0" smtClean="0">
                <a:latin typeface="Calibri" pitchFamily="34" charset="0"/>
              </a:rPr>
              <a:t>Włączenie społeczne</a:t>
            </a:r>
          </a:p>
          <a:p>
            <a:pPr lvl="0" algn="ctr"/>
            <a:endParaRPr lang="pl-PL" b="1" dirty="0" smtClean="0">
              <a:latin typeface="Calibri" pitchFamily="34" charset="0"/>
            </a:endParaRP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Wsparcie ukierunkowane będzie na rzecz integracji osób oraz rodzin wykluczonych </a:t>
            </a:r>
            <a:br>
              <a:rPr lang="pl-PL" sz="1600" b="1" dirty="0" smtClean="0"/>
            </a:br>
            <a:r>
              <a:rPr lang="pl-PL" sz="1600" b="1" dirty="0" smtClean="0"/>
              <a:t>i zagrożonych wykluczeniem społecznym, w szczególności poprzez aktywizację zawodowo-społeczną. 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Wsparcie ukierunkowane będzie na rzecz świadczenia spersonalizowanych </a:t>
            </a:r>
            <a:br>
              <a:rPr lang="pl-PL" sz="1600" b="1" dirty="0" smtClean="0"/>
            </a:br>
            <a:r>
              <a:rPr lang="pl-PL" sz="1600" b="1" dirty="0" smtClean="0"/>
              <a:t>i zintegrowanych usług społecznych (pomocy społecznej, wsparcia rodziny i pieczy zastępczej, opiekuńczych i zdrowotnych).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600" b="1" dirty="0" smtClean="0"/>
              <a:t>Wsparcie w ramach priorytetu ukierunkowane będzie na rzecz tworzenia nowych miejsc pracy i wspomagania zatrudnienia w podmiotach ekonomii społecznej, inicjowania </a:t>
            </a:r>
            <a:br>
              <a:rPr lang="pl-PL" sz="1600" b="1" dirty="0" smtClean="0"/>
            </a:br>
            <a:r>
              <a:rPr lang="pl-PL" sz="1600" b="1" dirty="0" smtClean="0"/>
              <a:t>i wspomagania procesu tworzenia nowych podmiotów ekonomii społecznej oraz wsparcie istniejących podmiotów ekonomii społecznej i przedsiębiorstw społecznych wraz ze wsparciem towarzyszącym. 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 </a:t>
            </a:r>
            <a:endParaRPr kumimoji="0" lang="pl-PL" sz="16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51520" y="476672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="" xmlns:p14="http://schemas.microsoft.com/office/powerpoint/2010/main" val="3535188585"/>
              </p:ext>
            </p:extLst>
          </p:nvPr>
        </p:nvGraphicFramePr>
        <p:xfrm>
          <a:off x="0" y="1844824"/>
          <a:ext cx="9144000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pole tekstowe 10"/>
          <p:cNvSpPr txBox="1"/>
          <p:nvPr/>
        </p:nvSpPr>
        <p:spPr>
          <a:xfrm>
            <a:off x="899592" y="2132856"/>
            <a:ext cx="1656184" cy="33855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l-PL" altLang="pl-PL" sz="1600" b="1" dirty="0" smtClean="0">
                <a:latin typeface="Calibri" pitchFamily="34" charset="0"/>
              </a:rPr>
              <a:t>156,2 mln euro</a:t>
            </a:r>
            <a:endParaRPr lang="pl-PL" sz="16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467544" y="1052736"/>
            <a:ext cx="8064896" cy="18524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b="1" dirty="0" smtClean="0">
                <a:latin typeface="Calibri" pitchFamily="34" charset="0"/>
              </a:rPr>
              <a:t>Oś 10</a:t>
            </a:r>
          </a:p>
          <a:p>
            <a:pPr lvl="0" algn="ctr"/>
            <a:r>
              <a:rPr lang="pl-PL" b="1" dirty="0" smtClean="0">
                <a:latin typeface="Calibri" pitchFamily="34" charset="0"/>
              </a:rPr>
              <a:t>Edukacja</a:t>
            </a:r>
          </a:p>
          <a:p>
            <a:pPr lvl="0" algn="ctr"/>
            <a:endParaRPr lang="pl-PL" b="1" dirty="0" smtClean="0">
              <a:latin typeface="Calibri" pitchFamily="34" charset="0"/>
            </a:endParaRP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550" b="1" dirty="0" smtClean="0"/>
              <a:t>Tworzenie nowych miejsc w ośrodkach edukacji przedszkolnej, w tym również uruchamianie nowych ośrodków edukacji przedszkolnej i alternatywnych form opieki nad dziećmi w wieku przedszkolnym.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550" b="1" dirty="0" smtClean="0"/>
              <a:t>Inicjatywy związanych z kształtowaniem kompetencji kluczowych na rynku pracy, wsparcie nauki języków obcych, nauk matematyczno-przyrodniczych i ICT oraz właściwych postaw.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550" b="1" dirty="0" smtClean="0"/>
              <a:t>Wsparcie ukierunkowane będzie na rzecz indywidualnych osób dorosłych, w szczególności osób pozostających w niekorzystnej sytuacji, w tym powyżej 50 roku życia oraz o niskich kwalifikacjach chcących podnieść kluczowe kompetencje.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pl-PL" sz="1550" b="1" dirty="0" smtClean="0"/>
              <a:t>W ramach wsparcia będą realizowane działania na rzecz podniesienia jakości oraz atrakcyjności szkolnictwa zawodowego oraz dostosowania jego kierunków do regionalnych uwarunkowań rynku pracy i gospodarki.</a:t>
            </a: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0" y="44624"/>
            <a:ext cx="9144000" cy="43180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pl-PL" sz="1800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Regionalny Program Operacyjny Województwa Dolnośląskiego 2014-2020</a:t>
            </a:r>
            <a:endParaRPr kumimoji="0" lang="pl-PL" sz="1800" i="0" u="none" strike="noStrike" kern="1200" cap="all" spc="0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Podtytuł 2"/>
          <p:cNvSpPr txBox="1">
            <a:spLocks/>
          </p:cNvSpPr>
          <p:nvPr/>
        </p:nvSpPr>
        <p:spPr>
          <a:xfrm>
            <a:off x="0" y="6237312"/>
            <a:ext cx="9144000" cy="4889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45720" algn="ctr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defRPr/>
            </a:pPr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Narrow" pitchFamily="34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51520" y="548680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Calibri" pitchFamily="34" charset="0"/>
              </a:rPr>
              <a:t>RPO WD 2014-2020</a:t>
            </a:r>
          </a:p>
        </p:txBody>
      </p:sp>
      <p:pic>
        <p:nvPicPr>
          <p:cNvPr id="5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467544" y="1052736"/>
            <a:ext cx="8064896" cy="1255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b="1" dirty="0" smtClean="0">
                <a:latin typeface="Calibri" pitchFamily="34" charset="0"/>
              </a:rPr>
              <a:t>CSR -Country Specific Recommendations   </a:t>
            </a: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</a:pPr>
            <a:endParaRPr lang="pl-PL" sz="1600" dirty="0" smtClean="0"/>
          </a:p>
          <a:p>
            <a:pPr marL="342900" lvl="0" indent="-342900">
              <a:lnSpc>
                <a:spcPct val="150000"/>
              </a:lnSpc>
              <a:buFontTx/>
              <a:buAutoNum type="arabicPeriod"/>
            </a:pPr>
            <a:endParaRPr lang="pl-PL" sz="16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pl-PL" sz="1600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dirty="0" smtClean="0"/>
          </a:p>
          <a:p>
            <a:pPr marL="34290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endParaRPr lang="pl-PL" dirty="0" smtClean="0"/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lvl="0" indent="-342900">
              <a:buFontTx/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endParaRPr lang="pl-PL" dirty="0" smtClean="0"/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 smtClean="0">
              <a:latin typeface="Calibri" pitchFamily="34" charset="0"/>
            </a:endParaRPr>
          </a:p>
          <a:p>
            <a:pPr lvl="0"/>
            <a:endParaRPr lang="pl-PL" b="1" dirty="0">
              <a:latin typeface="Calibri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l-PL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683568" y="1466094"/>
          <a:ext cx="7992888" cy="4479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363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Priorytet Inwestycyjny KE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alokacja przed negocjacjami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alokacja po negocjacjach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alokacja przeznaczona na CSR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7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8i Zapewnienie dostępu do zatrudnienia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82 891 339   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107 891 339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107 891 339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24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8iii Samozatrudnienie, przedsiębiorczość oraz tworzenie nowych miejsc pracy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109 899 897   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55 000 000   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63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8iv Godzenie życia zawodowego i prywatnego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24 143 944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39 143 944   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39 143 944   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24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8v Adaptacja pracowników, przedsiębiorstw i przedsiębiorców do zmian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24 143 944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24 000 000   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24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8vi Aktywne i zdrowe starzenie się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24 143 944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28 287 888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28 287 888   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24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9i Aktywna integracja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98 926 219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100 926 219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100 926 219   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63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9iv Dostęp do wysokiej jakości usług, w tym opieki zdrowotnej i usług społecznych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45 000 000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35 000 000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35 000 000   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71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9v Wspieranie gospodarki społecznej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10 000 000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  8 000 000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41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10i Zapewnienie równego dostępu do wysokiej jakości edukacji przedszkolnej, podstawowej, gimnazjalnej i ponadgimnazjalnej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79 000 000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pl-PL" sz="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79 000 </a:t>
                      </a:r>
                      <a:r>
                        <a:rPr lang="pl-PL" sz="8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000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27 650 000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63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10iii Poprawa dostępności i wspieranie uczenia się przez całe życie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 7 000 000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17 899 897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17 899 897   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04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10iv Dostosowanie systemów kształcenia i szkolenia zawodowego do potrzeb rynku pracy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49 281 196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59 281 196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59 281 196   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944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  554 430 483    </a:t>
                      </a:r>
                      <a:endParaRPr lang="pl-PL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    475 430 483    </a:t>
                      </a:r>
                      <a:endParaRPr lang="pl-PL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    416 080 483    </a:t>
                      </a:r>
                      <a:endParaRPr lang="pl-PL" sz="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251520" y="188640"/>
            <a:ext cx="8641904" cy="431800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pl-PL" sz="1800" cap="all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Regionalny Program Operacyjny Województwa Dolnośląskiego 2014-2020</a:t>
            </a:r>
            <a:endParaRPr lang="pl-PL" sz="1800" cap="all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  <p:pic>
        <p:nvPicPr>
          <p:cNvPr id="4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251520" y="764704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latin typeface="Calibri" pitchFamily="34" charset="0"/>
              </a:rPr>
              <a:t>Podejście terytorialne - Instrumenty</a:t>
            </a:r>
          </a:p>
        </p:txBody>
      </p:sp>
      <p:sp>
        <p:nvSpPr>
          <p:cNvPr id="9" name="Prostokąt 8"/>
          <p:cNvSpPr/>
          <p:nvPr/>
        </p:nvSpPr>
        <p:spPr>
          <a:xfrm>
            <a:off x="503040" y="1700808"/>
            <a:ext cx="824542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pl-PL" b="1" dirty="0" smtClean="0">
                <a:latin typeface="Calibri" pitchFamily="34" charset="0"/>
              </a:rPr>
              <a:t>Zintegrowane Inwestycje Terytorialne (tzw. ZIT)</a:t>
            </a:r>
            <a:r>
              <a:rPr lang="pl-PL" dirty="0" smtClean="0">
                <a:latin typeface="Calibri" pitchFamily="34" charset="0"/>
              </a:rPr>
              <a:t> to nowe narzędzie, za pomocą którego będą realizowane </a:t>
            </a:r>
            <a:r>
              <a:rPr lang="pl-PL" u="sng" dirty="0" smtClean="0">
                <a:latin typeface="Calibri" pitchFamily="34" charset="0"/>
              </a:rPr>
              <a:t>strategie terytorialne </a:t>
            </a:r>
            <a:r>
              <a:rPr lang="pl-PL" dirty="0" smtClean="0">
                <a:latin typeface="Calibri" pitchFamily="34" charset="0"/>
              </a:rPr>
              <a:t>w nowym okresie programowania na lata 2014-2020.</a:t>
            </a: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</a:pPr>
            <a:r>
              <a:rPr lang="pl-PL" dirty="0" smtClean="0">
                <a:latin typeface="Calibri" pitchFamily="34" charset="0"/>
              </a:rPr>
              <a:t> Zintegrowane Inwestycje Terytorialne oznaczają:</a:t>
            </a: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marL="809625" lvl="1" indent="-352425" algn="just">
              <a:buFont typeface="Wingdings" pitchFamily="2" charset="2"/>
              <a:buChar char="Ø"/>
            </a:pPr>
            <a:r>
              <a:rPr lang="pl-PL" dirty="0" smtClean="0">
                <a:latin typeface="Calibri" pitchFamily="34" charset="0"/>
              </a:rPr>
              <a:t>łączenie działań finansowanych z </a:t>
            </a:r>
            <a:r>
              <a:rPr lang="pl-PL" b="1" dirty="0" smtClean="0">
                <a:latin typeface="Calibri" pitchFamily="34" charset="0"/>
              </a:rPr>
              <a:t>dwóch funduszy </a:t>
            </a:r>
            <a:r>
              <a:rPr lang="pl-PL" dirty="0" smtClean="0">
                <a:latin typeface="Calibri" pitchFamily="34" charset="0"/>
              </a:rPr>
              <a:t>– Europejskiego Funduszu Rozwoju Regionalnego oraz Europejskiego Funduszu Społecznego;</a:t>
            </a:r>
          </a:p>
          <a:p>
            <a:pPr marL="809625" lvl="1" indent="-352425" algn="just"/>
            <a:endParaRPr lang="pl-PL" dirty="0" smtClean="0">
              <a:latin typeface="Calibri" pitchFamily="34" charset="0"/>
            </a:endParaRPr>
          </a:p>
          <a:p>
            <a:pPr marL="809625" lvl="1" indent="-352425" algn="just">
              <a:buFont typeface="Wingdings" pitchFamily="2" charset="2"/>
              <a:buChar char="Ø"/>
            </a:pPr>
            <a:r>
              <a:rPr lang="pl-PL" dirty="0" smtClean="0">
                <a:latin typeface="Calibri" pitchFamily="34" charset="0"/>
              </a:rPr>
              <a:t>skierowanie wydzielonej puli środków do </a:t>
            </a:r>
            <a:r>
              <a:rPr lang="pl-PL" b="1" dirty="0" smtClean="0">
                <a:latin typeface="Calibri" pitchFamily="34" charset="0"/>
              </a:rPr>
              <a:t>wskazanych obszarów w regionach </a:t>
            </a:r>
            <a:br>
              <a:rPr lang="pl-PL" b="1" dirty="0" smtClean="0">
                <a:latin typeface="Calibri" pitchFamily="34" charset="0"/>
              </a:rPr>
            </a:br>
            <a:r>
              <a:rPr lang="pl-PL" dirty="0" smtClean="0">
                <a:latin typeface="Calibri" pitchFamily="34" charset="0"/>
              </a:rPr>
              <a:t>– </a:t>
            </a:r>
            <a:r>
              <a:rPr lang="pl-PL" b="1" u="sng" dirty="0" smtClean="0">
                <a:latin typeface="Calibri" pitchFamily="34" charset="0"/>
              </a:rPr>
              <a:t>przede wszystkim miast wojewódzkich i powiązanych z nimi obszarów funkcjonalnych </a:t>
            </a:r>
            <a:r>
              <a:rPr lang="pl-PL" dirty="0" smtClean="0">
                <a:latin typeface="Calibri" pitchFamily="34" charset="0"/>
              </a:rPr>
              <a:t>– </a:t>
            </a:r>
            <a:r>
              <a:rPr lang="pl-PL" b="1" dirty="0" smtClean="0">
                <a:latin typeface="Calibri" pitchFamily="34" charset="0"/>
              </a:rPr>
              <a:t>charakteryzujących się wspólnymi cechami społeczno-gospodarczymi i uwarunkowaniami przestrzennymi </a:t>
            </a:r>
            <a:r>
              <a:rPr lang="pl-PL" dirty="0" smtClean="0">
                <a:latin typeface="Calibri" pitchFamily="34" charset="0"/>
              </a:rPr>
              <a:t>(projekty muszą realizować wspólną wizję i cele rozwojowe dla wszystkich jednostek terytorialnych z obszaru realizacji) </a:t>
            </a:r>
            <a:r>
              <a:rPr lang="pl-PL" b="1" u="sng" dirty="0" smtClean="0">
                <a:latin typeface="Calibri" pitchFamily="34" charset="0"/>
              </a:rPr>
              <a:t>oraz obszarów funkcjonalnych ośrodków regionalnych</a:t>
            </a:r>
            <a:r>
              <a:rPr lang="pl-PL" u="sng" dirty="0" smtClean="0">
                <a:latin typeface="Calibri" pitchFamily="34" charset="0"/>
              </a:rPr>
              <a:t>.</a:t>
            </a: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marL="809625" lvl="1" indent="-352425" algn="just"/>
            <a:endParaRPr lang="pl-PL" u="sng" dirty="0" smtClean="0">
              <a:latin typeface="Calibri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043608" y="3573016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9625" indent="-361950">
              <a:spcAft>
                <a:spcPts val="600"/>
              </a:spcAft>
              <a:buSzPct val="100000"/>
              <a:buFont typeface="Wingdings" pitchFamily="2" charset="2"/>
              <a:buChar char="Ø"/>
              <a:defRPr/>
            </a:pPr>
            <a:endParaRPr lang="pl-PL" dirty="0" smtClean="0">
              <a:latin typeface="Calibri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611560" y="4941168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endParaRPr lang="pl-PL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447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251520" y="188640"/>
            <a:ext cx="8641904" cy="431800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pl-PL" sz="1800" cap="all" dirty="0" smtClean="0">
                <a:ln w="0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Regionalny Program Operacyjny Województwa Dolnośląskiego 2014-2020</a:t>
            </a:r>
            <a:endParaRPr lang="pl-PL" sz="1800" cap="all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  <p:pic>
        <p:nvPicPr>
          <p:cNvPr id="4" name="Obraz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37312"/>
            <a:ext cx="1425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251520" y="764704"/>
            <a:ext cx="8640960" cy="504056"/>
          </a:xfrm>
          <a:prstGeom prst="rect">
            <a:avLst/>
          </a:prstGeom>
          <a:solidFill>
            <a:schemeClr val="bg2">
              <a:lumMod val="2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latin typeface="Calibri" pitchFamily="34" charset="0"/>
              </a:rPr>
              <a:t>Podejście terytorialne - Instrumenty</a:t>
            </a:r>
          </a:p>
        </p:txBody>
      </p:sp>
      <p:sp>
        <p:nvSpPr>
          <p:cNvPr id="9" name="Prostokąt 8"/>
          <p:cNvSpPr/>
          <p:nvPr/>
        </p:nvSpPr>
        <p:spPr>
          <a:xfrm>
            <a:off x="503040" y="1700808"/>
            <a:ext cx="82454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</a:pPr>
            <a:r>
              <a:rPr lang="pl-PL" b="1" dirty="0" smtClean="0">
                <a:latin typeface="Calibri" pitchFamily="34" charset="0"/>
              </a:rPr>
              <a:t>Zintegrowane Inwestycje Terytorialne </a:t>
            </a:r>
            <a:r>
              <a:rPr lang="pl-PL" dirty="0" smtClean="0">
                <a:latin typeface="Calibri" pitchFamily="34" charset="0"/>
              </a:rPr>
              <a:t>będą realizowane na obszarach funkcjonalnych największych miast województwa:</a:t>
            </a: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pl-PL" dirty="0" smtClean="0">
              <a:latin typeface="Calibri" pitchFamily="34" charset="0"/>
            </a:endParaRPr>
          </a:p>
          <a:p>
            <a:pPr marL="809625" lvl="1" indent="-352425" algn="just"/>
            <a:endParaRPr lang="pl-PL" u="sng" dirty="0" smtClean="0">
              <a:latin typeface="Calibri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043608" y="2924944"/>
            <a:ext cx="6912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9625" indent="-361950">
              <a:spcAft>
                <a:spcPts val="600"/>
              </a:spcAft>
              <a:buSzPct val="100000"/>
              <a:buFont typeface="Wingdings" pitchFamily="2" charset="2"/>
              <a:buChar char="Ø"/>
              <a:defRPr/>
            </a:pPr>
            <a:r>
              <a:rPr lang="pl-PL" dirty="0" smtClean="0">
                <a:latin typeface="Calibri" pitchFamily="34" charset="0"/>
              </a:rPr>
              <a:t>Wrocławskiego Obszaru Funkcjonalnego  - </a:t>
            </a:r>
            <a:r>
              <a:rPr lang="pl-PL" b="1" dirty="0" smtClean="0">
                <a:latin typeface="Calibri" pitchFamily="34" charset="0"/>
              </a:rPr>
              <a:t>291,25 mln euro </a:t>
            </a:r>
            <a:r>
              <a:rPr lang="pl-PL" dirty="0" smtClean="0">
                <a:latin typeface="Calibri" pitchFamily="34" charset="0"/>
              </a:rPr>
              <a:t/>
            </a:r>
            <a:br>
              <a:rPr lang="pl-PL" dirty="0" smtClean="0">
                <a:latin typeface="Calibri" pitchFamily="34" charset="0"/>
              </a:rPr>
            </a:br>
            <a:r>
              <a:rPr lang="pl-PL" dirty="0" smtClean="0">
                <a:latin typeface="Calibri" pitchFamily="34" charset="0"/>
              </a:rPr>
              <a:t>w tym 240,8 mln euro (EFRR) i 50,45 mln euro (EFS)</a:t>
            </a:r>
          </a:p>
          <a:p>
            <a:pPr marL="809625" indent="-361950">
              <a:spcAft>
                <a:spcPts val="600"/>
              </a:spcAft>
              <a:buSzPct val="100000"/>
              <a:buFont typeface="Wingdings" pitchFamily="2" charset="2"/>
              <a:buChar char="Ø"/>
              <a:defRPr/>
            </a:pPr>
            <a:r>
              <a:rPr lang="pl-PL" dirty="0" smtClean="0">
                <a:latin typeface="Calibri" pitchFamily="34" charset="0"/>
              </a:rPr>
              <a:t>Aglomeracji Wałbrzyskiej – </a:t>
            </a:r>
            <a:r>
              <a:rPr lang="pl-PL" b="1" dirty="0" smtClean="0">
                <a:latin typeface="Calibri" pitchFamily="34" charset="0"/>
              </a:rPr>
              <a:t>193,6 mln euro </a:t>
            </a:r>
            <a:br>
              <a:rPr lang="pl-PL" b="1" dirty="0" smtClean="0">
                <a:latin typeface="Calibri" pitchFamily="34" charset="0"/>
              </a:rPr>
            </a:br>
            <a:r>
              <a:rPr lang="pl-PL" dirty="0" smtClean="0">
                <a:latin typeface="Calibri" pitchFamily="34" charset="0"/>
              </a:rPr>
              <a:t>w tym 152,35 mln euro (EFRR) i 41,25 mln euro (EFS)</a:t>
            </a:r>
          </a:p>
          <a:p>
            <a:pPr marL="809625" indent="-361950">
              <a:spcAft>
                <a:spcPts val="600"/>
              </a:spcAft>
              <a:buSzPct val="100000"/>
              <a:buFont typeface="Wingdings" pitchFamily="2" charset="2"/>
              <a:buChar char="Ø"/>
              <a:defRPr/>
            </a:pPr>
            <a:r>
              <a:rPr lang="pl-PL" dirty="0" smtClean="0">
                <a:latin typeface="Calibri" pitchFamily="34" charset="0"/>
              </a:rPr>
              <a:t>Aglomeracji Jeleniogórskiej – </a:t>
            </a:r>
            <a:r>
              <a:rPr lang="pl-PL" b="1" dirty="0" smtClean="0">
                <a:latin typeface="Calibri" pitchFamily="34" charset="0"/>
              </a:rPr>
              <a:t>122,225 mln euro </a:t>
            </a:r>
            <a:br>
              <a:rPr lang="pl-PL" b="1" dirty="0" smtClean="0">
                <a:latin typeface="Calibri" pitchFamily="34" charset="0"/>
              </a:rPr>
            </a:br>
            <a:r>
              <a:rPr lang="pl-PL" dirty="0" smtClean="0">
                <a:latin typeface="Calibri" pitchFamily="34" charset="0"/>
              </a:rPr>
              <a:t>w tym 95,85 mln euro (EFRR) i 26,375 mln euro (EFS)</a:t>
            </a:r>
          </a:p>
          <a:p>
            <a:pPr marL="809625" indent="-361950">
              <a:spcAft>
                <a:spcPts val="600"/>
              </a:spcAft>
              <a:buSzPct val="100000"/>
              <a:defRPr/>
            </a:pPr>
            <a:endParaRPr lang="pl-PL" sz="2000" dirty="0" smtClean="0">
              <a:latin typeface="Calibri" pitchFamily="34" charset="0"/>
            </a:endParaRPr>
          </a:p>
          <a:p>
            <a:pPr marL="809625" indent="-361950">
              <a:spcAft>
                <a:spcPts val="600"/>
              </a:spcAft>
              <a:buSzPct val="100000"/>
              <a:defRPr/>
            </a:pPr>
            <a:r>
              <a:rPr lang="pl-PL" sz="2000" dirty="0" smtClean="0">
                <a:latin typeface="Calibri" pitchFamily="34" charset="0"/>
              </a:rPr>
              <a:t>Łączna alokacja na ZIT wynosi </a:t>
            </a:r>
            <a:r>
              <a:rPr lang="pl-PL" sz="2000" b="1" dirty="0" smtClean="0">
                <a:latin typeface="Calibri" pitchFamily="34" charset="0"/>
              </a:rPr>
              <a:t>607,075 mln euro.</a:t>
            </a:r>
          </a:p>
        </p:txBody>
      </p:sp>
    </p:spTree>
    <p:extLst>
      <p:ext uri="{BB962C8B-B14F-4D97-AF65-F5344CB8AC3E}">
        <p14:creationId xmlns:p14="http://schemas.microsoft.com/office/powerpoint/2010/main" xmlns="" val="209447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395536" y="188640"/>
            <a:ext cx="8497888" cy="431800"/>
          </a:xfrm>
          <a:solidFill>
            <a:srgbClr val="FFC000"/>
          </a:solidFill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pl-PL" sz="18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Regionalny Program Operacyjny Województwa Dolnośląskiego 2014 - 2020</a:t>
            </a:r>
            <a:endParaRPr lang="pl-PL" sz="1800" cap="all" dirty="0">
              <a:ln w="0"/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24942" y="1857400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800" b="1" u="sng" dirty="0" smtClean="0">
              <a:latin typeface="Arial Narrow" pitchFamily="34" charset="0"/>
            </a:endParaRPr>
          </a:p>
          <a:p>
            <a:pPr algn="ctr"/>
            <a:r>
              <a:rPr lang="pl-PL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Dziękuję za uwagę</a:t>
            </a:r>
          </a:p>
          <a:p>
            <a:pPr algn="ctr"/>
            <a:endParaRPr lang="pl-PL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2962275"/>
            <a:endParaRPr lang="pl-PL" b="1" dirty="0" smtClean="0">
              <a:latin typeface="Calibri" panose="020F0502020204030204" pitchFamily="34" charset="0"/>
            </a:endParaRPr>
          </a:p>
          <a:p>
            <a:pPr marL="2962275"/>
            <a:endParaRPr lang="pl-PL" b="1" dirty="0" smtClean="0">
              <a:latin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517232"/>
            <a:ext cx="576103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924355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1526</TotalTime>
  <Words>2444</Words>
  <Application>Microsoft Office PowerPoint</Application>
  <PresentationFormat>Pokaz na ekranie (4:3)</PresentationFormat>
  <Paragraphs>740</Paragraphs>
  <Slides>26</Slides>
  <Notes>25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7" baseType="lpstr">
      <vt:lpstr>Motyw pakietu Office</vt:lpstr>
      <vt:lpstr>Regionalny Program Operacyjny Województwa Dolnośląskiego 2014-2020</vt:lpstr>
      <vt:lpstr>Regionalny Program Operacyjny Województwa Dolnośląskiego 2014-2020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Regionalny Program Operacyjny Województwa Dolnośląskiego 2014-2020</vt:lpstr>
      <vt:lpstr>Regionalny Program Operacyjny Województwa Dolnośląskiego 2014-2020</vt:lpstr>
      <vt:lpstr>Regionalny Program Operacyjny Województwa Dolnośląskiego 2014 - 2020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Regionalny Program Operacyjny Województwa Dolnośląskiego 2014-2020</dc:title>
  <dc:creator>Your User Name</dc:creator>
  <cp:lastModifiedBy>Your User Name</cp:lastModifiedBy>
  <cp:revision>206</cp:revision>
  <dcterms:created xsi:type="dcterms:W3CDTF">2014-09-19T07:49:10Z</dcterms:created>
  <dcterms:modified xsi:type="dcterms:W3CDTF">2014-11-27T13:39:40Z</dcterms:modified>
</cp:coreProperties>
</file>